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12.svg" ContentType="image/svg+xml"/>
  <Override PartName="/ppt/media/image14.svg" ContentType="image/svg+xml"/>
  <Override PartName="/ppt/media/image18.svg" ContentType="image/svg+xml"/>
  <Override PartName="/ppt/media/image20.svg" ContentType="image/svg+xml"/>
  <Override PartName="/ppt/media/image22.svg" ContentType="image/svg+xml"/>
  <Override PartName="/ppt/media/image26.svg" ContentType="image/svg+xml"/>
  <Override PartName="/ppt/media/image28.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76" r:id="rId12"/>
    <p:sldId id="265" r:id="rId13"/>
    <p:sldId id="266" r:id="rId14"/>
    <p:sldId id="277" r:id="rId15"/>
    <p:sldId id="278" r:id="rId16"/>
    <p:sldId id="279" r:id="rId17"/>
    <p:sldId id="267" r:id="rId18"/>
    <p:sldId id="268" r:id="rId19"/>
    <p:sldId id="280" r:id="rId20"/>
    <p:sldId id="281" r:id="rId21"/>
    <p:sldId id="269" r:id="rId22"/>
    <p:sldId id="270" r:id="rId23"/>
    <p:sldId id="271" r:id="rId24"/>
    <p:sldId id="282" r:id="rId25"/>
    <p:sldId id="283" r:id="rId26"/>
    <p:sldId id="273" r:id="rId27"/>
  </p:sldIdLst>
  <p:sldSz cx="18288000" cy="10287000"/>
  <p:notesSz cx="6858000" cy="9144000"/>
  <p:embeddedFontLst>
    <p:embeddedFont>
      <p:font typeface="Disket Mono" panose="020B0509050000020004"/>
      <p:regular r:id="rId31"/>
    </p:embeddedFont>
    <p:embeddedFont>
      <p:font typeface="Calibri" panose="020F0502020204030204" charset="0"/>
      <p:regular r:id="rId32"/>
      <p:bold r:id="rId33"/>
      <p:italic r:id="rId34"/>
      <p:boldItalic r:id="rId35"/>
    </p:embeddedFont>
    <p:embeddedFont>
      <p:font typeface="Disket Mono" panose="020B05090500000200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4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9.png"/><Relationship Id="rId7" Type="http://schemas.openxmlformats.org/officeDocument/2006/relationships/image" Target="../media/image13.png"/><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3.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 Id="rId3" Type="http://schemas.openxmlformats.org/officeDocument/2006/relationships/image" Target="../media/image7.svg"/><Relationship Id="rId2" Type="http://schemas.openxmlformats.org/officeDocument/2006/relationships/image" Target="../media/image6.png"/><Relationship Id="rId12" Type="http://schemas.openxmlformats.org/officeDocument/2006/relationships/slideLayout" Target="../slideLayouts/slideLayout7.xml"/><Relationship Id="rId11" Type="http://schemas.openxmlformats.org/officeDocument/2006/relationships/image" Target="../media/image14.svg"/><Relationship Id="rId10" Type="http://schemas.openxmlformats.org/officeDocument/2006/relationships/image" Target="../media/image13.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6.xml.rels><?xml version="1.0" encoding="UTF-8" standalone="yes"?>
<Relationships xmlns="http://schemas.openxmlformats.org/package/2006/relationships"><Relationship Id="rId9" Type="http://schemas.openxmlformats.org/officeDocument/2006/relationships/image" Target="../media/image22.svg"/><Relationship Id="rId8" Type="http://schemas.openxmlformats.org/officeDocument/2006/relationships/image" Target="../media/image21.png"/><Relationship Id="rId7" Type="http://schemas.openxmlformats.org/officeDocument/2006/relationships/image" Target="../media/image20.svg"/><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3.png"/><Relationship Id="rId3" Type="http://schemas.openxmlformats.org/officeDocument/2006/relationships/image" Target="../media/image18.svg"/><Relationship Id="rId2" Type="http://schemas.openxmlformats.org/officeDocument/2006/relationships/image" Target="../media/image17.png"/><Relationship Id="rId12" Type="http://schemas.openxmlformats.org/officeDocument/2006/relationships/slideLayout" Target="../slideLayouts/slideLayout7.xml"/><Relationship Id="rId11" Type="http://schemas.openxmlformats.org/officeDocument/2006/relationships/image" Target="../media/image14.svg"/><Relationship Id="rId10" Type="http://schemas.openxmlformats.org/officeDocument/2006/relationships/image" Target="../media/image13.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8.xml.rels><?xml version="1.0" encoding="UTF-8" standalone="yes"?>
<Relationships xmlns="http://schemas.openxmlformats.org/package/2006/relationships"><Relationship Id="rId9" Type="http://schemas.openxmlformats.org/officeDocument/2006/relationships/image" Target="../media/image10.sv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7.svg"/><Relationship Id="rId2" Type="http://schemas.openxmlformats.org/officeDocument/2006/relationships/image" Target="../media/image6.png"/><Relationship Id="rId12" Type="http://schemas.openxmlformats.org/officeDocument/2006/relationships/slideLayout" Target="../slideLayouts/slideLayout7.xml"/><Relationship Id="rId11" Type="http://schemas.openxmlformats.org/officeDocument/2006/relationships/image" Target="../media/image14.svg"/><Relationship Id="rId10" Type="http://schemas.openxmlformats.org/officeDocument/2006/relationships/image" Target="../media/image13.png"/><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Freeform 3"/>
          <p:cNvSpPr/>
          <p:nvPr/>
        </p:nvSpPr>
        <p:spPr>
          <a:xfrm>
            <a:off x="804626" y="3569443"/>
            <a:ext cx="16678748" cy="3148114"/>
          </a:xfrm>
          <a:custGeom>
            <a:avLst/>
            <a:gdLst/>
            <a:ahLst/>
            <a:cxnLst/>
            <a:rect l="l" t="t" r="r" b="b"/>
            <a:pathLst>
              <a:path w="16678748" h="3148114">
                <a:moveTo>
                  <a:pt x="0" y="0"/>
                </a:moveTo>
                <a:lnTo>
                  <a:pt x="16678748" y="0"/>
                </a:lnTo>
                <a:lnTo>
                  <a:pt x="16678748" y="3148114"/>
                </a:lnTo>
                <a:lnTo>
                  <a:pt x="0" y="3148114"/>
                </a:lnTo>
                <a:lnTo>
                  <a:pt x="0" y="0"/>
                </a:lnTo>
                <a:close/>
              </a:path>
            </a:pathLst>
          </a:custGeom>
          <a:blipFill>
            <a:blip r:embed="rId2"/>
            <a:stretch>
              <a:fillRect/>
            </a:stretch>
          </a:blipFill>
        </p:spPr>
      </p:sp>
      <p:sp>
        <p:nvSpPr>
          <p:cNvPr id="4" name="Freeform 4"/>
          <p:cNvSpPr/>
          <p:nvPr/>
        </p:nvSpPr>
        <p:spPr>
          <a:xfrm>
            <a:off x="0" y="6635115"/>
            <a:ext cx="18288000" cy="3651885"/>
          </a:xfrm>
          <a:custGeom>
            <a:avLst/>
            <a:gdLst/>
            <a:ahLst/>
            <a:cxnLst/>
            <a:rect l="l" t="t" r="r" b="b"/>
            <a:pathLst>
              <a:path w="18288000" h="3651885">
                <a:moveTo>
                  <a:pt x="0" y="0"/>
                </a:moveTo>
                <a:lnTo>
                  <a:pt x="18288000" y="0"/>
                </a:lnTo>
                <a:lnTo>
                  <a:pt x="18288000" y="3651885"/>
                </a:lnTo>
                <a:lnTo>
                  <a:pt x="0" y="3651885"/>
                </a:lnTo>
                <a:lnTo>
                  <a:pt x="0" y="0"/>
                </a:lnTo>
                <a:close/>
              </a:path>
            </a:pathLst>
          </a:custGeom>
          <a:blipFill>
            <a:blip r:embed="rId3"/>
            <a:stretch>
              <a:fillRect t="-6338" b="-6338"/>
            </a:stretch>
          </a:blipFill>
        </p:spPr>
      </p:sp>
      <p:sp>
        <p:nvSpPr>
          <p:cNvPr id="5" name="TextBox 5"/>
          <p:cNvSpPr txBox="1"/>
          <p:nvPr/>
        </p:nvSpPr>
        <p:spPr>
          <a:xfrm>
            <a:off x="1813583" y="3971370"/>
            <a:ext cx="14660834" cy="1884680"/>
          </a:xfrm>
          <a:prstGeom prst="rect">
            <a:avLst/>
          </a:prstGeom>
        </p:spPr>
        <p:txBody>
          <a:bodyPr lIns="0" tIns="0" rIns="0" bIns="0" rtlCol="0" anchor="t">
            <a:spAutoFit/>
          </a:bodyPr>
          <a:lstStyle/>
          <a:p>
            <a:pPr algn="ctr">
              <a:lnSpc>
                <a:spcPts val="14700"/>
              </a:lnSpc>
              <a:spcBef>
                <a:spcPct val="0"/>
              </a:spcBef>
            </a:pPr>
            <a:r>
              <a:rPr lang="en-US" sz="4400">
                <a:solidFill>
                  <a:srgbClr val="FFF9E1"/>
                </a:solidFill>
                <a:latin typeface="Inndam" panose="00000500000000000000"/>
              </a:rPr>
              <a:t>EMPLOYEE TURNOVER USING HR DATA</a:t>
            </a:r>
            <a:endParaRPr lang="en-US" sz="4400">
              <a:solidFill>
                <a:srgbClr val="FFF9E1"/>
              </a:solidFill>
              <a:latin typeface="Inndam" panose="00000500000000000000"/>
            </a:endParaRPr>
          </a:p>
        </p:txBody>
      </p:sp>
      <p:sp>
        <p:nvSpPr>
          <p:cNvPr id="6" name="TextBox 6"/>
          <p:cNvSpPr txBox="1"/>
          <p:nvPr/>
        </p:nvSpPr>
        <p:spPr>
          <a:xfrm>
            <a:off x="9573513" y="7038232"/>
            <a:ext cx="6702336" cy="1795145"/>
          </a:xfrm>
          <a:prstGeom prst="rect">
            <a:avLst/>
          </a:prstGeom>
        </p:spPr>
        <p:txBody>
          <a:bodyPr lIns="0" tIns="0" rIns="0" bIns="0" rtlCol="0" anchor="t">
            <a:spAutoFit/>
          </a:bodyPr>
          <a:lstStyle/>
          <a:p>
            <a:pPr algn="r">
              <a:lnSpc>
                <a:spcPts val="7000"/>
              </a:lnSpc>
            </a:pPr>
            <a:r>
              <a:rPr lang="en-US" sz="5000">
                <a:solidFill>
                  <a:srgbClr val="42FEFC"/>
                </a:solidFill>
                <a:latin typeface="Disket Mono" panose="020B0509050000020004"/>
              </a:rPr>
              <a:t>B.SAI ASHISH</a:t>
            </a:r>
            <a:br>
              <a:rPr lang="en-US" sz="5000">
                <a:solidFill>
                  <a:srgbClr val="42FEFC"/>
                </a:solidFill>
                <a:latin typeface="Disket Mono" panose="020B0509050000020004"/>
              </a:rPr>
            </a:br>
            <a:r>
              <a:rPr lang="en-US" sz="5000">
                <a:solidFill>
                  <a:srgbClr val="42FEFC"/>
                </a:solidFill>
                <a:latin typeface="Disket Mono" panose="020B0509050000020004"/>
              </a:rPr>
              <a:t>12323855</a:t>
            </a:r>
            <a:endParaRPr lang="en-US" sz="5000">
              <a:solidFill>
                <a:srgbClr val="42FEFC"/>
              </a:solidFill>
              <a:latin typeface="Disket Mono" panose="020B050905000002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99035"/>
          </a:xfrm>
          <a:custGeom>
            <a:avLst/>
            <a:gdLst/>
            <a:ahLst/>
            <a:cxnLst/>
            <a:rect l="l" t="t" r="r" b="b"/>
            <a:pathLst>
              <a:path w="18288000" h="10399035">
                <a:moveTo>
                  <a:pt x="0" y="0"/>
                </a:moveTo>
                <a:lnTo>
                  <a:pt x="18288000" y="0"/>
                </a:lnTo>
                <a:lnTo>
                  <a:pt x="18288000" y="10399035"/>
                </a:lnTo>
                <a:lnTo>
                  <a:pt x="0" y="10399035"/>
                </a:lnTo>
                <a:lnTo>
                  <a:pt x="0" y="0"/>
                </a:lnTo>
                <a:close/>
              </a:path>
            </a:pathLst>
          </a:custGeom>
          <a:blipFill>
            <a:blip r:embed="rId1"/>
            <a:stretch>
              <a:fillRect t="-8584" b="-8584"/>
            </a:stretch>
          </a:blipFill>
        </p:spPr>
      </p:sp>
      <p:sp>
        <p:nvSpPr>
          <p:cNvPr id="3" name="Freeform 3"/>
          <p:cNvSpPr/>
          <p:nvPr/>
        </p:nvSpPr>
        <p:spPr>
          <a:xfrm rot="-9957510">
            <a:off x="8126969" y="2812186"/>
            <a:ext cx="14546942" cy="12892227"/>
          </a:xfrm>
          <a:custGeom>
            <a:avLst/>
            <a:gdLst/>
            <a:ahLst/>
            <a:cxnLst/>
            <a:rect l="l" t="t" r="r" b="b"/>
            <a:pathLst>
              <a:path w="14546942" h="12892227">
                <a:moveTo>
                  <a:pt x="0" y="0"/>
                </a:moveTo>
                <a:lnTo>
                  <a:pt x="14546941" y="0"/>
                </a:lnTo>
                <a:lnTo>
                  <a:pt x="14546941" y="12892228"/>
                </a:lnTo>
                <a:lnTo>
                  <a:pt x="0" y="12892228"/>
                </a:lnTo>
                <a:lnTo>
                  <a:pt x="0" y="0"/>
                </a:lnTo>
                <a:close/>
              </a:path>
            </a:pathLst>
          </a:custGeom>
          <a:blipFill>
            <a:blip r:embed="rId2"/>
            <a:stretch>
              <a:fillRect/>
            </a:stretch>
          </a:blipFill>
        </p:spPr>
      </p:sp>
      <p:sp>
        <p:nvSpPr>
          <p:cNvPr id="4" name="Freeform 4"/>
          <p:cNvSpPr/>
          <p:nvPr/>
        </p:nvSpPr>
        <p:spPr>
          <a:xfrm>
            <a:off x="0" y="6635115"/>
            <a:ext cx="18288000" cy="3651885"/>
          </a:xfrm>
          <a:custGeom>
            <a:avLst/>
            <a:gdLst/>
            <a:ahLst/>
            <a:cxnLst/>
            <a:rect l="l" t="t" r="r" b="b"/>
            <a:pathLst>
              <a:path w="18288000" h="3651885">
                <a:moveTo>
                  <a:pt x="0" y="0"/>
                </a:moveTo>
                <a:lnTo>
                  <a:pt x="18288000" y="0"/>
                </a:lnTo>
                <a:lnTo>
                  <a:pt x="18288000" y="3651885"/>
                </a:lnTo>
                <a:lnTo>
                  <a:pt x="0" y="3651885"/>
                </a:lnTo>
                <a:lnTo>
                  <a:pt x="0" y="0"/>
                </a:lnTo>
                <a:close/>
              </a:path>
            </a:pathLst>
          </a:custGeom>
          <a:blipFill>
            <a:blip r:embed="rId3"/>
            <a:stretch>
              <a:fillRect t="-6338" b="-6338"/>
            </a:stretch>
          </a:blipFill>
        </p:spPr>
      </p:sp>
      <p:sp>
        <p:nvSpPr>
          <p:cNvPr id="5" name="Freeform 5"/>
          <p:cNvSpPr/>
          <p:nvPr/>
        </p:nvSpPr>
        <p:spPr>
          <a:xfrm>
            <a:off x="14666534" y="598993"/>
            <a:ext cx="3060352" cy="2800222"/>
          </a:xfrm>
          <a:custGeom>
            <a:avLst/>
            <a:gdLst/>
            <a:ahLst/>
            <a:cxnLst/>
            <a:rect l="l" t="t" r="r" b="b"/>
            <a:pathLst>
              <a:path w="3060352" h="2800222">
                <a:moveTo>
                  <a:pt x="0" y="0"/>
                </a:moveTo>
                <a:lnTo>
                  <a:pt x="3060353" y="0"/>
                </a:lnTo>
                <a:lnTo>
                  <a:pt x="3060353" y="2800222"/>
                </a:lnTo>
                <a:lnTo>
                  <a:pt x="0" y="2800222"/>
                </a:lnTo>
                <a:lnTo>
                  <a:pt x="0" y="0"/>
                </a:lnTo>
                <a:close/>
              </a:path>
            </a:pathLst>
          </a:custGeom>
          <a:blipFill>
            <a:blip r:embed="rId4"/>
            <a:stretch>
              <a:fillRect/>
            </a:stretch>
          </a:blipFill>
        </p:spPr>
      </p:sp>
      <p:sp>
        <p:nvSpPr>
          <p:cNvPr id="6" name="Freeform 6"/>
          <p:cNvSpPr/>
          <p:nvPr/>
        </p:nvSpPr>
        <p:spPr>
          <a:xfrm>
            <a:off x="5582607" y="1638124"/>
            <a:ext cx="7122786" cy="7122786"/>
          </a:xfrm>
          <a:custGeom>
            <a:avLst/>
            <a:gdLst/>
            <a:ahLst/>
            <a:cxnLst/>
            <a:rect l="l" t="t" r="r" b="b"/>
            <a:pathLst>
              <a:path w="7122786" h="7122786">
                <a:moveTo>
                  <a:pt x="0" y="0"/>
                </a:moveTo>
                <a:lnTo>
                  <a:pt x="7122786" y="0"/>
                </a:lnTo>
                <a:lnTo>
                  <a:pt x="7122786" y="7122786"/>
                </a:lnTo>
                <a:lnTo>
                  <a:pt x="0" y="7122786"/>
                </a:lnTo>
                <a:lnTo>
                  <a:pt x="0" y="0"/>
                </a:lnTo>
                <a:close/>
              </a:path>
            </a:pathLst>
          </a:custGeom>
          <a:blipFill>
            <a:blip r:embed="rId5">
              <a:alphaModFix amt="80000"/>
            </a:blip>
            <a:stretch>
              <a:fillRect/>
            </a:stretch>
          </a:blipFill>
        </p:spPr>
      </p:sp>
      <p:sp>
        <p:nvSpPr>
          <p:cNvPr id="7" name="Freeform 7"/>
          <p:cNvSpPr/>
          <p:nvPr/>
        </p:nvSpPr>
        <p:spPr>
          <a:xfrm rot="-4080328">
            <a:off x="-8203282" y="-3416920"/>
            <a:ext cx="19756913" cy="13632270"/>
          </a:xfrm>
          <a:custGeom>
            <a:avLst/>
            <a:gdLst/>
            <a:ahLst/>
            <a:cxnLst/>
            <a:rect l="l" t="t" r="r" b="b"/>
            <a:pathLst>
              <a:path w="19756913" h="13632270">
                <a:moveTo>
                  <a:pt x="0" y="0"/>
                </a:moveTo>
                <a:lnTo>
                  <a:pt x="19756913" y="0"/>
                </a:lnTo>
                <a:lnTo>
                  <a:pt x="19756913" y="13632270"/>
                </a:lnTo>
                <a:lnTo>
                  <a:pt x="0" y="13632270"/>
                </a:lnTo>
                <a:lnTo>
                  <a:pt x="0" y="0"/>
                </a:lnTo>
                <a:close/>
              </a:path>
            </a:pathLst>
          </a:custGeom>
          <a:blipFill>
            <a:blip r:embed="rId6"/>
            <a:stretch>
              <a:fillRect/>
            </a:stretch>
          </a:blipFill>
        </p:spPr>
      </p:sp>
      <p:sp>
        <p:nvSpPr>
          <p:cNvPr id="8" name="Freeform 8"/>
          <p:cNvSpPr/>
          <p:nvPr/>
        </p:nvSpPr>
        <p:spPr>
          <a:xfrm>
            <a:off x="8857754" y="-86807"/>
            <a:ext cx="3845468" cy="4114800"/>
          </a:xfrm>
          <a:custGeom>
            <a:avLst/>
            <a:gdLst/>
            <a:ahLst/>
            <a:cxnLst/>
            <a:rect l="l" t="t" r="r" b="b"/>
            <a:pathLst>
              <a:path w="3845468" h="4114800">
                <a:moveTo>
                  <a:pt x="0" y="0"/>
                </a:moveTo>
                <a:lnTo>
                  <a:pt x="3845467" y="0"/>
                </a:lnTo>
                <a:lnTo>
                  <a:pt x="3845467" y="4114800"/>
                </a:lnTo>
                <a:lnTo>
                  <a:pt x="0" y="4114800"/>
                </a:lnTo>
                <a:lnTo>
                  <a:pt x="0" y="0"/>
                </a:lnTo>
                <a:close/>
              </a:path>
            </a:pathLst>
          </a:custGeom>
          <a:blipFill>
            <a:blip r:embed="rId7"/>
            <a:stretch>
              <a:fillRect/>
            </a:stretch>
          </a:blipFill>
        </p:spPr>
      </p:sp>
      <p:pic>
        <p:nvPicPr>
          <p:cNvPr id="11" name="Picture 10"/>
          <p:cNvPicPr>
            <a:picLocks noChangeAspect="1"/>
          </p:cNvPicPr>
          <p:nvPr/>
        </p:nvPicPr>
        <p:blipFill>
          <a:blip r:embed="rId8"/>
          <a:srcRect l="15597" t="5644" r="14218" b="2925"/>
          <a:stretch>
            <a:fillRect/>
          </a:stretch>
        </p:blipFill>
        <p:spPr>
          <a:xfrm>
            <a:off x="5486400" y="1409700"/>
            <a:ext cx="7364095" cy="7364095"/>
          </a:xfrm>
          <a:prstGeom prst="ellipse">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99035"/>
          </a:xfrm>
          <a:custGeom>
            <a:avLst/>
            <a:gdLst/>
            <a:ahLst/>
            <a:cxnLst/>
            <a:rect l="l" t="t" r="r" b="b"/>
            <a:pathLst>
              <a:path w="18288000" h="10399035">
                <a:moveTo>
                  <a:pt x="0" y="0"/>
                </a:moveTo>
                <a:lnTo>
                  <a:pt x="18288000" y="0"/>
                </a:lnTo>
                <a:lnTo>
                  <a:pt x="18288000" y="10399035"/>
                </a:lnTo>
                <a:lnTo>
                  <a:pt x="0" y="10399035"/>
                </a:lnTo>
                <a:lnTo>
                  <a:pt x="0" y="0"/>
                </a:lnTo>
                <a:close/>
              </a:path>
            </a:pathLst>
          </a:custGeom>
          <a:blipFill>
            <a:blip r:embed="rId1"/>
            <a:stretch>
              <a:fillRect t="-8584" b="-8584"/>
            </a:stretch>
          </a:blipFill>
        </p:spPr>
      </p:sp>
      <p:sp>
        <p:nvSpPr>
          <p:cNvPr id="3" name="Freeform 3"/>
          <p:cNvSpPr/>
          <p:nvPr/>
        </p:nvSpPr>
        <p:spPr>
          <a:xfrm>
            <a:off x="0" y="6635115"/>
            <a:ext cx="18288000" cy="3651885"/>
          </a:xfrm>
          <a:custGeom>
            <a:avLst/>
            <a:gdLst/>
            <a:ahLst/>
            <a:cxnLst/>
            <a:rect l="l" t="t" r="r" b="b"/>
            <a:pathLst>
              <a:path w="18288000" h="3651885">
                <a:moveTo>
                  <a:pt x="0" y="0"/>
                </a:moveTo>
                <a:lnTo>
                  <a:pt x="18288000" y="0"/>
                </a:lnTo>
                <a:lnTo>
                  <a:pt x="18288000" y="3651885"/>
                </a:lnTo>
                <a:lnTo>
                  <a:pt x="0" y="3651885"/>
                </a:lnTo>
                <a:lnTo>
                  <a:pt x="0" y="0"/>
                </a:lnTo>
                <a:close/>
              </a:path>
            </a:pathLst>
          </a:custGeom>
          <a:blipFill>
            <a:blip r:embed="rId2"/>
            <a:stretch>
              <a:fillRect t="-6338" b="-6338"/>
            </a:stretch>
          </a:blipFill>
        </p:spPr>
      </p:sp>
      <p:sp>
        <p:nvSpPr>
          <p:cNvPr id="4" name="Freeform 4"/>
          <p:cNvSpPr/>
          <p:nvPr/>
        </p:nvSpPr>
        <p:spPr>
          <a:xfrm>
            <a:off x="-4774788" y="1028700"/>
            <a:ext cx="14546942" cy="12892227"/>
          </a:xfrm>
          <a:custGeom>
            <a:avLst/>
            <a:gdLst/>
            <a:ahLst/>
            <a:cxnLst/>
            <a:rect l="l" t="t" r="r" b="b"/>
            <a:pathLst>
              <a:path w="14546942" h="12892227">
                <a:moveTo>
                  <a:pt x="0" y="0"/>
                </a:moveTo>
                <a:lnTo>
                  <a:pt x="14546942" y="0"/>
                </a:lnTo>
                <a:lnTo>
                  <a:pt x="14546942" y="12892227"/>
                </a:lnTo>
                <a:lnTo>
                  <a:pt x="0" y="12892227"/>
                </a:lnTo>
                <a:lnTo>
                  <a:pt x="0" y="0"/>
                </a:lnTo>
                <a:close/>
              </a:path>
            </a:pathLst>
          </a:custGeom>
          <a:blipFill>
            <a:blip r:embed="rId3"/>
            <a:stretch>
              <a:fillRect/>
            </a:stretch>
          </a:blipFill>
        </p:spPr>
      </p:sp>
      <p:sp>
        <p:nvSpPr>
          <p:cNvPr id="5" name="Freeform 5"/>
          <p:cNvSpPr/>
          <p:nvPr/>
        </p:nvSpPr>
        <p:spPr>
          <a:xfrm rot="-9909909">
            <a:off x="11747845" y="-4780997"/>
            <a:ext cx="14470237" cy="9984463"/>
          </a:xfrm>
          <a:custGeom>
            <a:avLst/>
            <a:gdLst/>
            <a:ahLst/>
            <a:cxnLst/>
            <a:rect l="l" t="t" r="r" b="b"/>
            <a:pathLst>
              <a:path w="14470237" h="9984463">
                <a:moveTo>
                  <a:pt x="0" y="0"/>
                </a:moveTo>
                <a:lnTo>
                  <a:pt x="14470237" y="0"/>
                </a:lnTo>
                <a:lnTo>
                  <a:pt x="14470237" y="9984463"/>
                </a:lnTo>
                <a:lnTo>
                  <a:pt x="0" y="9984463"/>
                </a:lnTo>
                <a:lnTo>
                  <a:pt x="0" y="0"/>
                </a:lnTo>
                <a:close/>
              </a:path>
            </a:pathLst>
          </a:custGeom>
          <a:blipFill>
            <a:blip r:embed="rId4"/>
            <a:stretch>
              <a:fillRect/>
            </a:stretch>
          </a:blipFill>
        </p:spPr>
      </p:sp>
      <p:sp>
        <p:nvSpPr>
          <p:cNvPr id="6" name="Freeform 6"/>
          <p:cNvSpPr/>
          <p:nvPr/>
        </p:nvSpPr>
        <p:spPr>
          <a:xfrm>
            <a:off x="14751398" y="6889498"/>
            <a:ext cx="3060352" cy="2800222"/>
          </a:xfrm>
          <a:custGeom>
            <a:avLst/>
            <a:gdLst/>
            <a:ahLst/>
            <a:cxnLst/>
            <a:rect l="l" t="t" r="r" b="b"/>
            <a:pathLst>
              <a:path w="3060352" h="2800222">
                <a:moveTo>
                  <a:pt x="0" y="0"/>
                </a:moveTo>
                <a:lnTo>
                  <a:pt x="3060352" y="0"/>
                </a:lnTo>
                <a:lnTo>
                  <a:pt x="3060352" y="2800222"/>
                </a:lnTo>
                <a:lnTo>
                  <a:pt x="0" y="2800222"/>
                </a:lnTo>
                <a:lnTo>
                  <a:pt x="0" y="0"/>
                </a:lnTo>
                <a:close/>
              </a:path>
            </a:pathLst>
          </a:custGeom>
          <a:blipFill>
            <a:blip r:embed="rId5"/>
            <a:stretch>
              <a:fillRect/>
            </a:stretch>
          </a:blipFill>
        </p:spPr>
      </p:sp>
      <p:sp>
        <p:nvSpPr>
          <p:cNvPr id="7" name="Freeform 7"/>
          <p:cNvSpPr/>
          <p:nvPr/>
        </p:nvSpPr>
        <p:spPr>
          <a:xfrm>
            <a:off x="5582607" y="1638124"/>
            <a:ext cx="7122786" cy="7122786"/>
          </a:xfrm>
          <a:custGeom>
            <a:avLst/>
            <a:gdLst/>
            <a:ahLst/>
            <a:cxnLst/>
            <a:rect l="l" t="t" r="r" b="b"/>
            <a:pathLst>
              <a:path w="7122786" h="7122786">
                <a:moveTo>
                  <a:pt x="0" y="0"/>
                </a:moveTo>
                <a:lnTo>
                  <a:pt x="7122786" y="0"/>
                </a:lnTo>
                <a:lnTo>
                  <a:pt x="7122786" y="7122786"/>
                </a:lnTo>
                <a:lnTo>
                  <a:pt x="0" y="7122786"/>
                </a:lnTo>
                <a:lnTo>
                  <a:pt x="0" y="0"/>
                </a:lnTo>
                <a:close/>
              </a:path>
            </a:pathLst>
          </a:custGeom>
          <a:blipFill>
            <a:blip r:embed="rId6">
              <a:alphaModFix amt="80000"/>
            </a:blip>
            <a:stretch>
              <a:fillRect/>
            </a:stretch>
          </a:blipFill>
        </p:spPr>
      </p:sp>
      <p:sp>
        <p:nvSpPr>
          <p:cNvPr id="8" name="Freeform 8"/>
          <p:cNvSpPr/>
          <p:nvPr/>
        </p:nvSpPr>
        <p:spPr>
          <a:xfrm>
            <a:off x="9772154" y="598993"/>
            <a:ext cx="3845468" cy="4114800"/>
          </a:xfrm>
          <a:custGeom>
            <a:avLst/>
            <a:gdLst/>
            <a:ahLst/>
            <a:cxnLst/>
            <a:rect l="l" t="t" r="r" b="b"/>
            <a:pathLst>
              <a:path w="3845468" h="4114800">
                <a:moveTo>
                  <a:pt x="0" y="0"/>
                </a:moveTo>
                <a:lnTo>
                  <a:pt x="3845467" y="0"/>
                </a:lnTo>
                <a:lnTo>
                  <a:pt x="3845467" y="4114800"/>
                </a:lnTo>
                <a:lnTo>
                  <a:pt x="0" y="4114800"/>
                </a:lnTo>
                <a:lnTo>
                  <a:pt x="0" y="0"/>
                </a:lnTo>
                <a:close/>
              </a:path>
            </a:pathLst>
          </a:custGeom>
          <a:blipFill>
            <a:blip r:embed="rId7"/>
            <a:stretch>
              <a:fillRect/>
            </a:stretch>
          </a:blipFill>
        </p:spPr>
      </p:sp>
      <p:sp>
        <p:nvSpPr>
          <p:cNvPr id="9" name="TextBox 9"/>
          <p:cNvSpPr txBox="1"/>
          <p:nvPr/>
        </p:nvSpPr>
        <p:spPr>
          <a:xfrm>
            <a:off x="2091290" y="4391733"/>
            <a:ext cx="14105421" cy="1660526"/>
          </a:xfrm>
          <a:prstGeom prst="rect">
            <a:avLst/>
          </a:prstGeom>
        </p:spPr>
        <p:txBody>
          <a:bodyPr lIns="0" tIns="0" rIns="0" bIns="0" rtlCol="0" anchor="t">
            <a:spAutoFit/>
          </a:bodyPr>
          <a:lstStyle/>
          <a:p>
            <a:pPr algn="ctr">
              <a:lnSpc>
                <a:spcPts val="12500"/>
              </a:lnSpc>
            </a:pPr>
            <a:r>
              <a:rPr lang="en-US" sz="12500">
                <a:solidFill>
                  <a:srgbClr val="FFF9E1"/>
                </a:solidFill>
                <a:latin typeface="Inndam" panose="00000500000000000000"/>
              </a:rPr>
              <a:t>METHODOLOGY</a:t>
            </a:r>
            <a:endParaRPr lang="en-US" sz="12500">
              <a:solidFill>
                <a:srgbClr val="FFF9E1"/>
              </a:solidFill>
              <a:latin typeface="Inndam"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4458203" y="1050290"/>
            <a:ext cx="9371594" cy="2053809"/>
            <a:chOff x="0" y="0"/>
            <a:chExt cx="1770068" cy="387915"/>
          </a:xfrm>
        </p:grpSpPr>
        <p:sp>
          <p:nvSpPr>
            <p:cNvPr id="4" name="Freeform 4"/>
            <p:cNvSpPr/>
            <p:nvPr/>
          </p:nvSpPr>
          <p:spPr>
            <a:xfrm>
              <a:off x="0" y="0"/>
              <a:ext cx="1770068" cy="387915"/>
            </a:xfrm>
            <a:custGeom>
              <a:avLst/>
              <a:gdLst/>
              <a:ahLst/>
              <a:cxnLst/>
              <a:rect l="l" t="t" r="r" b="b"/>
              <a:pathLst>
                <a:path w="1770068" h="387915">
                  <a:moveTo>
                    <a:pt x="40479" y="0"/>
                  </a:moveTo>
                  <a:lnTo>
                    <a:pt x="1729589" y="0"/>
                  </a:lnTo>
                  <a:cubicBezTo>
                    <a:pt x="1740325" y="0"/>
                    <a:pt x="1750620" y="4265"/>
                    <a:pt x="1758212" y="11856"/>
                  </a:cubicBezTo>
                  <a:cubicBezTo>
                    <a:pt x="1765803" y="19447"/>
                    <a:pt x="1770068" y="29743"/>
                    <a:pt x="1770068" y="40479"/>
                  </a:cubicBezTo>
                  <a:lnTo>
                    <a:pt x="1770068" y="347436"/>
                  </a:lnTo>
                  <a:cubicBezTo>
                    <a:pt x="1770068" y="358172"/>
                    <a:pt x="1765803" y="368468"/>
                    <a:pt x="1758212" y="376059"/>
                  </a:cubicBezTo>
                  <a:cubicBezTo>
                    <a:pt x="1750620" y="383650"/>
                    <a:pt x="1740325" y="387915"/>
                    <a:pt x="1729589" y="387915"/>
                  </a:cubicBezTo>
                  <a:lnTo>
                    <a:pt x="40479" y="387915"/>
                  </a:lnTo>
                  <a:cubicBezTo>
                    <a:pt x="29743" y="387915"/>
                    <a:pt x="19447" y="383650"/>
                    <a:pt x="11856" y="376059"/>
                  </a:cubicBezTo>
                  <a:cubicBezTo>
                    <a:pt x="4265" y="368468"/>
                    <a:pt x="0" y="358172"/>
                    <a:pt x="0" y="347436"/>
                  </a:cubicBezTo>
                  <a:lnTo>
                    <a:pt x="0" y="40479"/>
                  </a:lnTo>
                  <a:cubicBezTo>
                    <a:pt x="0" y="29743"/>
                    <a:pt x="4265" y="19447"/>
                    <a:pt x="11856" y="11856"/>
                  </a:cubicBezTo>
                  <a:cubicBezTo>
                    <a:pt x="19447" y="4265"/>
                    <a:pt x="29743" y="0"/>
                    <a:pt x="40479" y="0"/>
                  </a:cubicBezTo>
                  <a:close/>
                </a:path>
              </a:pathLst>
            </a:custGeom>
            <a:solidFill>
              <a:srgbClr val="000000">
                <a:alpha val="0"/>
              </a:srgbClr>
            </a:solidFill>
            <a:ln w="95250" cap="rnd">
              <a:solidFill>
                <a:srgbClr val="C1FF72"/>
              </a:solidFill>
              <a:prstDash val="solid"/>
              <a:round/>
            </a:ln>
          </p:spPr>
        </p:sp>
        <p:sp>
          <p:nvSpPr>
            <p:cNvPr id="5" name="TextBox 5"/>
            <p:cNvSpPr txBox="1"/>
            <p:nvPr/>
          </p:nvSpPr>
          <p:spPr>
            <a:xfrm>
              <a:off x="0" y="-57150"/>
              <a:ext cx="1770068" cy="445065"/>
            </a:xfrm>
            <a:prstGeom prst="rect">
              <a:avLst/>
            </a:prstGeom>
          </p:spPr>
          <p:txBody>
            <a:bodyPr lIns="254000" tIns="254000" rIns="254000" bIns="254000" rtlCol="0" anchor="ctr"/>
            <a:lstStyle/>
            <a:p>
              <a:pPr>
                <a:lnSpc>
                  <a:spcPts val="3360"/>
                </a:lnSpc>
              </a:pPr>
            </a:p>
          </p:txBody>
        </p:sp>
      </p:grpSp>
      <p:grpSp>
        <p:nvGrpSpPr>
          <p:cNvPr id="6" name="Group 6"/>
          <p:cNvGrpSpPr/>
          <p:nvPr/>
        </p:nvGrpSpPr>
        <p:grpSpPr>
          <a:xfrm rot="0">
            <a:off x="1028700" y="3871444"/>
            <a:ext cx="4647141" cy="1186335"/>
            <a:chOff x="0" y="0"/>
            <a:chExt cx="1519551" cy="387915"/>
          </a:xfrm>
        </p:grpSpPr>
        <p:sp>
          <p:nvSpPr>
            <p:cNvPr id="7" name="Freeform 7"/>
            <p:cNvSpPr/>
            <p:nvPr/>
          </p:nvSpPr>
          <p:spPr>
            <a:xfrm>
              <a:off x="0" y="0"/>
              <a:ext cx="1519551" cy="387915"/>
            </a:xfrm>
            <a:custGeom>
              <a:avLst/>
              <a:gdLst/>
              <a:ahLst/>
              <a:cxnLst/>
              <a:rect l="l" t="t" r="r" b="b"/>
              <a:pathLst>
                <a:path w="1519551" h="387915">
                  <a:moveTo>
                    <a:pt x="81632" y="0"/>
                  </a:moveTo>
                  <a:lnTo>
                    <a:pt x="1437919" y="0"/>
                  </a:lnTo>
                  <a:cubicBezTo>
                    <a:pt x="1483003" y="0"/>
                    <a:pt x="1519551" y="36548"/>
                    <a:pt x="1519551" y="81632"/>
                  </a:cubicBezTo>
                  <a:lnTo>
                    <a:pt x="1519551" y="306283"/>
                  </a:lnTo>
                  <a:cubicBezTo>
                    <a:pt x="1519551" y="351367"/>
                    <a:pt x="1483003" y="387915"/>
                    <a:pt x="1437919" y="387915"/>
                  </a:cubicBezTo>
                  <a:lnTo>
                    <a:pt x="81632" y="387915"/>
                  </a:lnTo>
                  <a:cubicBezTo>
                    <a:pt x="36548" y="387915"/>
                    <a:pt x="0" y="351367"/>
                    <a:pt x="0" y="306283"/>
                  </a:cubicBezTo>
                  <a:lnTo>
                    <a:pt x="0" y="81632"/>
                  </a:lnTo>
                  <a:cubicBezTo>
                    <a:pt x="0" y="36548"/>
                    <a:pt x="36548" y="0"/>
                    <a:pt x="81632" y="0"/>
                  </a:cubicBezTo>
                  <a:close/>
                </a:path>
              </a:pathLst>
            </a:custGeom>
            <a:solidFill>
              <a:srgbClr val="000000">
                <a:alpha val="0"/>
              </a:srgbClr>
            </a:solidFill>
            <a:ln w="76200" cap="rnd">
              <a:solidFill>
                <a:srgbClr val="FF99FF"/>
              </a:solidFill>
              <a:prstDash val="solid"/>
              <a:round/>
            </a:ln>
          </p:spPr>
        </p:sp>
        <p:sp>
          <p:nvSpPr>
            <p:cNvPr id="8" name="TextBox 8"/>
            <p:cNvSpPr txBox="1"/>
            <p:nvPr/>
          </p:nvSpPr>
          <p:spPr>
            <a:xfrm>
              <a:off x="0" y="-57150"/>
              <a:ext cx="1519551" cy="445065"/>
            </a:xfrm>
            <a:prstGeom prst="rect">
              <a:avLst/>
            </a:prstGeom>
          </p:spPr>
          <p:txBody>
            <a:bodyPr lIns="254000" tIns="254000" rIns="254000" bIns="254000" rtlCol="0" anchor="ctr"/>
            <a:lstStyle/>
            <a:p>
              <a:pPr>
                <a:lnSpc>
                  <a:spcPts val="3360"/>
                </a:lnSpc>
              </a:pPr>
            </a:p>
          </p:txBody>
        </p:sp>
      </p:grpSp>
      <p:grpSp>
        <p:nvGrpSpPr>
          <p:cNvPr id="9" name="Group 9"/>
          <p:cNvGrpSpPr/>
          <p:nvPr/>
        </p:nvGrpSpPr>
        <p:grpSpPr>
          <a:xfrm rot="0">
            <a:off x="6820429" y="3871444"/>
            <a:ext cx="4647141" cy="1186335"/>
            <a:chOff x="0" y="0"/>
            <a:chExt cx="1519551" cy="387915"/>
          </a:xfrm>
        </p:grpSpPr>
        <p:sp>
          <p:nvSpPr>
            <p:cNvPr id="10" name="Freeform 10"/>
            <p:cNvSpPr/>
            <p:nvPr/>
          </p:nvSpPr>
          <p:spPr>
            <a:xfrm>
              <a:off x="0" y="0"/>
              <a:ext cx="1519551" cy="387915"/>
            </a:xfrm>
            <a:custGeom>
              <a:avLst/>
              <a:gdLst/>
              <a:ahLst/>
              <a:cxnLst/>
              <a:rect l="l" t="t" r="r" b="b"/>
              <a:pathLst>
                <a:path w="1519551" h="387915">
                  <a:moveTo>
                    <a:pt x="81632" y="0"/>
                  </a:moveTo>
                  <a:lnTo>
                    <a:pt x="1437919" y="0"/>
                  </a:lnTo>
                  <a:cubicBezTo>
                    <a:pt x="1483003" y="0"/>
                    <a:pt x="1519551" y="36548"/>
                    <a:pt x="1519551" y="81632"/>
                  </a:cubicBezTo>
                  <a:lnTo>
                    <a:pt x="1519551" y="306283"/>
                  </a:lnTo>
                  <a:cubicBezTo>
                    <a:pt x="1519551" y="351367"/>
                    <a:pt x="1483003" y="387915"/>
                    <a:pt x="1437919" y="387915"/>
                  </a:cubicBezTo>
                  <a:lnTo>
                    <a:pt x="81632" y="387915"/>
                  </a:lnTo>
                  <a:cubicBezTo>
                    <a:pt x="36548" y="387915"/>
                    <a:pt x="0" y="351367"/>
                    <a:pt x="0" y="306283"/>
                  </a:cubicBezTo>
                  <a:lnTo>
                    <a:pt x="0" y="81632"/>
                  </a:lnTo>
                  <a:cubicBezTo>
                    <a:pt x="0" y="36548"/>
                    <a:pt x="36548" y="0"/>
                    <a:pt x="81632" y="0"/>
                  </a:cubicBezTo>
                  <a:close/>
                </a:path>
              </a:pathLst>
            </a:custGeom>
            <a:solidFill>
              <a:srgbClr val="000000">
                <a:alpha val="0"/>
              </a:srgbClr>
            </a:solidFill>
            <a:ln w="76200" cap="rnd">
              <a:solidFill>
                <a:srgbClr val="FF99FF"/>
              </a:solidFill>
              <a:prstDash val="solid"/>
              <a:round/>
            </a:ln>
          </p:spPr>
        </p:sp>
        <p:sp>
          <p:nvSpPr>
            <p:cNvPr id="11" name="TextBox 11"/>
            <p:cNvSpPr txBox="1"/>
            <p:nvPr/>
          </p:nvSpPr>
          <p:spPr>
            <a:xfrm>
              <a:off x="0" y="-57150"/>
              <a:ext cx="1519551" cy="445065"/>
            </a:xfrm>
            <a:prstGeom prst="rect">
              <a:avLst/>
            </a:prstGeom>
          </p:spPr>
          <p:txBody>
            <a:bodyPr lIns="254000" tIns="254000" rIns="254000" bIns="254000" rtlCol="0" anchor="ctr"/>
            <a:lstStyle/>
            <a:p>
              <a:pPr>
                <a:lnSpc>
                  <a:spcPts val="3360"/>
                </a:lnSpc>
              </a:pPr>
            </a:p>
          </p:txBody>
        </p:sp>
      </p:grpSp>
      <p:grpSp>
        <p:nvGrpSpPr>
          <p:cNvPr id="12" name="Group 12"/>
          <p:cNvGrpSpPr/>
          <p:nvPr/>
        </p:nvGrpSpPr>
        <p:grpSpPr>
          <a:xfrm rot="0">
            <a:off x="12612370" y="3871595"/>
            <a:ext cx="4646930" cy="1419860"/>
            <a:chOff x="0" y="0"/>
            <a:chExt cx="1519551" cy="387915"/>
          </a:xfrm>
        </p:grpSpPr>
        <p:sp>
          <p:nvSpPr>
            <p:cNvPr id="13" name="Freeform 13"/>
            <p:cNvSpPr/>
            <p:nvPr/>
          </p:nvSpPr>
          <p:spPr>
            <a:xfrm>
              <a:off x="0" y="0"/>
              <a:ext cx="1519551" cy="387915"/>
            </a:xfrm>
            <a:custGeom>
              <a:avLst/>
              <a:gdLst/>
              <a:ahLst/>
              <a:cxnLst/>
              <a:rect l="l" t="t" r="r" b="b"/>
              <a:pathLst>
                <a:path w="1519551" h="387915">
                  <a:moveTo>
                    <a:pt x="81632" y="0"/>
                  </a:moveTo>
                  <a:lnTo>
                    <a:pt x="1437919" y="0"/>
                  </a:lnTo>
                  <a:cubicBezTo>
                    <a:pt x="1483003" y="0"/>
                    <a:pt x="1519551" y="36548"/>
                    <a:pt x="1519551" y="81632"/>
                  </a:cubicBezTo>
                  <a:lnTo>
                    <a:pt x="1519551" y="306283"/>
                  </a:lnTo>
                  <a:cubicBezTo>
                    <a:pt x="1519551" y="351367"/>
                    <a:pt x="1483003" y="387915"/>
                    <a:pt x="1437919" y="387915"/>
                  </a:cubicBezTo>
                  <a:lnTo>
                    <a:pt x="81632" y="387915"/>
                  </a:lnTo>
                  <a:cubicBezTo>
                    <a:pt x="36548" y="387915"/>
                    <a:pt x="0" y="351367"/>
                    <a:pt x="0" y="306283"/>
                  </a:cubicBezTo>
                  <a:lnTo>
                    <a:pt x="0" y="81632"/>
                  </a:lnTo>
                  <a:cubicBezTo>
                    <a:pt x="0" y="36548"/>
                    <a:pt x="36548" y="0"/>
                    <a:pt x="81632" y="0"/>
                  </a:cubicBezTo>
                  <a:close/>
                </a:path>
              </a:pathLst>
            </a:custGeom>
            <a:solidFill>
              <a:srgbClr val="000000">
                <a:alpha val="0"/>
              </a:srgbClr>
            </a:solidFill>
            <a:ln w="76200" cap="rnd">
              <a:solidFill>
                <a:srgbClr val="FF99FF"/>
              </a:solidFill>
              <a:prstDash val="solid"/>
              <a:round/>
            </a:ln>
          </p:spPr>
        </p:sp>
        <p:sp>
          <p:nvSpPr>
            <p:cNvPr id="14" name="TextBox 14"/>
            <p:cNvSpPr txBox="1"/>
            <p:nvPr/>
          </p:nvSpPr>
          <p:spPr>
            <a:xfrm>
              <a:off x="0" y="-57150"/>
              <a:ext cx="1519551" cy="445065"/>
            </a:xfrm>
            <a:prstGeom prst="rect">
              <a:avLst/>
            </a:prstGeom>
          </p:spPr>
          <p:txBody>
            <a:bodyPr lIns="254000" tIns="254000" rIns="254000" bIns="254000" rtlCol="0" anchor="ctr"/>
            <a:lstStyle/>
            <a:p>
              <a:pPr>
                <a:lnSpc>
                  <a:spcPts val="3360"/>
                </a:lnSpc>
              </a:pPr>
            </a:p>
          </p:txBody>
        </p:sp>
      </p:grpSp>
      <p:sp>
        <p:nvSpPr>
          <p:cNvPr id="15" name="TextBox 15"/>
          <p:cNvSpPr txBox="1"/>
          <p:nvPr/>
        </p:nvSpPr>
        <p:spPr>
          <a:xfrm>
            <a:off x="4491053" y="1405255"/>
            <a:ext cx="9305894" cy="1201005"/>
          </a:xfrm>
          <a:prstGeom prst="rect">
            <a:avLst/>
          </a:prstGeom>
        </p:spPr>
        <p:txBody>
          <a:bodyPr lIns="0" tIns="0" rIns="0" bIns="0" rtlCol="0" anchor="t">
            <a:spAutoFit/>
          </a:bodyPr>
          <a:lstStyle/>
          <a:p>
            <a:pPr algn="ctr">
              <a:lnSpc>
                <a:spcPts val="9760"/>
              </a:lnSpc>
            </a:pPr>
            <a:r>
              <a:rPr lang="en-US" sz="6970">
                <a:solidFill>
                  <a:srgbClr val="DBFFAC"/>
                </a:solidFill>
                <a:latin typeface="Disket Mono" panose="020B0509050000020004"/>
              </a:rPr>
              <a:t>METHODOLOGY</a:t>
            </a:r>
            <a:endParaRPr lang="en-US" sz="6970">
              <a:solidFill>
                <a:srgbClr val="DBFFAC"/>
              </a:solidFill>
              <a:latin typeface="Disket Mono" panose="020B0509050000020004"/>
            </a:endParaRPr>
          </a:p>
        </p:txBody>
      </p:sp>
      <p:sp>
        <p:nvSpPr>
          <p:cNvPr id="16" name="TextBox 16"/>
          <p:cNvSpPr txBox="1"/>
          <p:nvPr/>
        </p:nvSpPr>
        <p:spPr>
          <a:xfrm>
            <a:off x="1047750" y="4064000"/>
            <a:ext cx="4435475" cy="993775"/>
          </a:xfrm>
          <a:prstGeom prst="rect">
            <a:avLst/>
          </a:prstGeom>
        </p:spPr>
        <p:txBody>
          <a:bodyPr lIns="0" tIns="0" rIns="0" bIns="0" rtlCol="0" anchor="t">
            <a:noAutofit/>
          </a:bodyPr>
          <a:lstStyle/>
          <a:p>
            <a:pPr algn="ctr">
              <a:lnSpc>
                <a:spcPts val="5640"/>
              </a:lnSpc>
            </a:pPr>
            <a:r>
              <a:rPr lang="en-US" sz="3200">
                <a:solidFill>
                  <a:srgbClr val="DBFFAC"/>
                </a:solidFill>
                <a:latin typeface="Disket Mono" panose="020B0509050000020004"/>
              </a:rPr>
              <a:t>Data Collection</a:t>
            </a:r>
            <a:endParaRPr lang="en-US" sz="3200">
              <a:solidFill>
                <a:srgbClr val="DBFFAC"/>
              </a:solidFill>
              <a:latin typeface="Disket Mono" panose="020B0509050000020004"/>
            </a:endParaRPr>
          </a:p>
        </p:txBody>
      </p:sp>
      <p:sp>
        <p:nvSpPr>
          <p:cNvPr id="17" name="TextBox 17"/>
          <p:cNvSpPr txBox="1"/>
          <p:nvPr/>
        </p:nvSpPr>
        <p:spPr>
          <a:xfrm>
            <a:off x="6839405" y="4063760"/>
            <a:ext cx="4628166" cy="723265"/>
          </a:xfrm>
          <a:prstGeom prst="rect">
            <a:avLst/>
          </a:prstGeom>
        </p:spPr>
        <p:txBody>
          <a:bodyPr lIns="0" tIns="0" rIns="0" bIns="0" rtlCol="0" anchor="t">
            <a:spAutoFit/>
          </a:bodyPr>
          <a:lstStyle/>
          <a:p>
            <a:pPr algn="ctr">
              <a:lnSpc>
                <a:spcPts val="5640"/>
              </a:lnSpc>
            </a:pPr>
            <a:r>
              <a:rPr lang="en-US" sz="2800">
                <a:solidFill>
                  <a:srgbClr val="DBFFAC"/>
                </a:solidFill>
                <a:latin typeface="Disket Mono" panose="020B0509050000020004"/>
              </a:rPr>
              <a:t>Data Preprocessing</a:t>
            </a:r>
            <a:endParaRPr lang="en-US" sz="2800">
              <a:solidFill>
                <a:srgbClr val="DBFFAC"/>
              </a:solidFill>
              <a:latin typeface="Disket Mono" panose="020B0509050000020004"/>
            </a:endParaRPr>
          </a:p>
        </p:txBody>
      </p:sp>
      <p:sp>
        <p:nvSpPr>
          <p:cNvPr id="18" name="TextBox 18"/>
          <p:cNvSpPr txBox="1"/>
          <p:nvPr/>
        </p:nvSpPr>
        <p:spPr>
          <a:xfrm>
            <a:off x="12631134" y="3871355"/>
            <a:ext cx="4628166" cy="1446530"/>
          </a:xfrm>
          <a:prstGeom prst="rect">
            <a:avLst/>
          </a:prstGeom>
        </p:spPr>
        <p:txBody>
          <a:bodyPr lIns="0" tIns="0" rIns="0" bIns="0" rtlCol="0" anchor="t">
            <a:spAutoFit/>
          </a:bodyPr>
          <a:lstStyle/>
          <a:p>
            <a:pPr algn="ctr">
              <a:lnSpc>
                <a:spcPts val="5640"/>
              </a:lnSpc>
            </a:pPr>
            <a:r>
              <a:rPr lang="en-US" sz="2400">
                <a:solidFill>
                  <a:srgbClr val="DBFFAC"/>
                </a:solidFill>
                <a:latin typeface="Disket Mono" panose="020B0509050000020004"/>
              </a:rPr>
              <a:t>Exploratory Data Analysis </a:t>
            </a:r>
            <a:endParaRPr lang="en-US" sz="2400">
              <a:solidFill>
                <a:srgbClr val="DBFFAC"/>
              </a:solidFill>
              <a:latin typeface="Disket Mono" panose="020B0509050000020004"/>
            </a:endParaRPr>
          </a:p>
        </p:txBody>
      </p:sp>
      <p:sp>
        <p:nvSpPr>
          <p:cNvPr id="19" name="TextBox 19"/>
          <p:cNvSpPr txBox="1"/>
          <p:nvPr/>
        </p:nvSpPr>
        <p:spPr>
          <a:xfrm>
            <a:off x="1215228" y="5781679"/>
            <a:ext cx="4274086" cy="4358640"/>
          </a:xfrm>
          <a:prstGeom prst="rect">
            <a:avLst/>
          </a:prstGeom>
        </p:spPr>
        <p:txBody>
          <a:bodyPr lIns="0" tIns="0" rIns="0" bIns="0" rtlCol="0" anchor="t">
            <a:spAutoFit/>
          </a:bodyPr>
          <a:lstStyle/>
          <a:p>
            <a:pPr algn="ctr">
              <a:lnSpc>
                <a:spcPts val="3090"/>
              </a:lnSpc>
            </a:pPr>
            <a:r>
              <a:rPr lang="en-US" sz="2210">
                <a:solidFill>
                  <a:srgbClr val="42FEFC"/>
                </a:solidFill>
                <a:latin typeface="Disket Mono" panose="020B0509050000020004"/>
              </a:rPr>
              <a:t>Gather relevant HR data, including employee demographics, performance evaluations, salary information, tenure, satisfaction surveys, and any other factors that may be associated with turnover.</a:t>
            </a:r>
            <a:endParaRPr lang="en-US" sz="2210">
              <a:solidFill>
                <a:srgbClr val="42FEFC"/>
              </a:solidFill>
              <a:latin typeface="Disket Mono" panose="020B0509050000020004"/>
            </a:endParaRPr>
          </a:p>
        </p:txBody>
      </p:sp>
      <p:sp>
        <p:nvSpPr>
          <p:cNvPr id="20" name="TextBox 20"/>
          <p:cNvSpPr txBox="1"/>
          <p:nvPr/>
        </p:nvSpPr>
        <p:spPr>
          <a:xfrm>
            <a:off x="7006957" y="5781679"/>
            <a:ext cx="4274086" cy="3169920"/>
          </a:xfrm>
          <a:prstGeom prst="rect">
            <a:avLst/>
          </a:prstGeom>
        </p:spPr>
        <p:txBody>
          <a:bodyPr lIns="0" tIns="0" rIns="0" bIns="0" rtlCol="0" anchor="t">
            <a:spAutoFit/>
          </a:bodyPr>
          <a:lstStyle/>
          <a:p>
            <a:pPr algn="ctr">
              <a:lnSpc>
                <a:spcPts val="3090"/>
              </a:lnSpc>
            </a:pPr>
            <a:r>
              <a:rPr lang="en-US" sz="2210">
                <a:solidFill>
                  <a:srgbClr val="42FEFC"/>
                </a:solidFill>
                <a:latin typeface="Disket Mono" panose="020B0509050000020004"/>
              </a:rPr>
              <a:t>Clean the data, handle missing values, and prepare it for analysis. This may involve standardizing formats, normalizing data, and ensuring its quality.</a:t>
            </a:r>
            <a:endParaRPr lang="en-US" sz="2210">
              <a:solidFill>
                <a:srgbClr val="42FEFC"/>
              </a:solidFill>
              <a:latin typeface="Disket Mono" panose="020B0509050000020004"/>
            </a:endParaRPr>
          </a:p>
        </p:txBody>
      </p:sp>
      <p:sp>
        <p:nvSpPr>
          <p:cNvPr id="21" name="TextBox 21"/>
          <p:cNvSpPr txBox="1"/>
          <p:nvPr/>
        </p:nvSpPr>
        <p:spPr>
          <a:xfrm>
            <a:off x="12985214" y="5781679"/>
            <a:ext cx="4274086" cy="3962400"/>
          </a:xfrm>
          <a:prstGeom prst="rect">
            <a:avLst/>
          </a:prstGeom>
        </p:spPr>
        <p:txBody>
          <a:bodyPr lIns="0" tIns="0" rIns="0" bIns="0" rtlCol="0" anchor="t">
            <a:spAutoFit/>
          </a:bodyPr>
          <a:lstStyle/>
          <a:p>
            <a:pPr algn="ctr">
              <a:lnSpc>
                <a:spcPts val="3090"/>
              </a:lnSpc>
            </a:pPr>
            <a:r>
              <a:rPr lang="en-US" sz="2000">
                <a:solidFill>
                  <a:srgbClr val="42FEFC"/>
                </a:solidFill>
                <a:latin typeface="Disket Mono" panose="020B0509050000020004"/>
              </a:rPr>
              <a:t>Conduct an exploratory analysis to understand the relationships and patterns within the data. This may involve visualizations, correlation analysis, and identifying potential variables that may influence turnover.</a:t>
            </a:r>
            <a:endParaRPr lang="en-US" sz="2000">
              <a:solidFill>
                <a:srgbClr val="42FEFC"/>
              </a:solidFill>
              <a:latin typeface="Disket Mono" panose="020B05090500000200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4458203" y="1050290"/>
            <a:ext cx="9371594" cy="2053809"/>
            <a:chOff x="0" y="0"/>
            <a:chExt cx="1770068" cy="387915"/>
          </a:xfrm>
        </p:grpSpPr>
        <p:sp>
          <p:nvSpPr>
            <p:cNvPr id="4" name="Freeform 4"/>
            <p:cNvSpPr/>
            <p:nvPr/>
          </p:nvSpPr>
          <p:spPr>
            <a:xfrm>
              <a:off x="0" y="0"/>
              <a:ext cx="1770068" cy="387915"/>
            </a:xfrm>
            <a:custGeom>
              <a:avLst/>
              <a:gdLst/>
              <a:ahLst/>
              <a:cxnLst/>
              <a:rect l="l" t="t" r="r" b="b"/>
              <a:pathLst>
                <a:path w="1770068" h="387915">
                  <a:moveTo>
                    <a:pt x="40479" y="0"/>
                  </a:moveTo>
                  <a:lnTo>
                    <a:pt x="1729589" y="0"/>
                  </a:lnTo>
                  <a:cubicBezTo>
                    <a:pt x="1740325" y="0"/>
                    <a:pt x="1750620" y="4265"/>
                    <a:pt x="1758212" y="11856"/>
                  </a:cubicBezTo>
                  <a:cubicBezTo>
                    <a:pt x="1765803" y="19447"/>
                    <a:pt x="1770068" y="29743"/>
                    <a:pt x="1770068" y="40479"/>
                  </a:cubicBezTo>
                  <a:lnTo>
                    <a:pt x="1770068" y="347436"/>
                  </a:lnTo>
                  <a:cubicBezTo>
                    <a:pt x="1770068" y="358172"/>
                    <a:pt x="1765803" y="368468"/>
                    <a:pt x="1758212" y="376059"/>
                  </a:cubicBezTo>
                  <a:cubicBezTo>
                    <a:pt x="1750620" y="383650"/>
                    <a:pt x="1740325" y="387915"/>
                    <a:pt x="1729589" y="387915"/>
                  </a:cubicBezTo>
                  <a:lnTo>
                    <a:pt x="40479" y="387915"/>
                  </a:lnTo>
                  <a:cubicBezTo>
                    <a:pt x="29743" y="387915"/>
                    <a:pt x="19447" y="383650"/>
                    <a:pt x="11856" y="376059"/>
                  </a:cubicBezTo>
                  <a:cubicBezTo>
                    <a:pt x="4265" y="368468"/>
                    <a:pt x="0" y="358172"/>
                    <a:pt x="0" y="347436"/>
                  </a:cubicBezTo>
                  <a:lnTo>
                    <a:pt x="0" y="40479"/>
                  </a:lnTo>
                  <a:cubicBezTo>
                    <a:pt x="0" y="29743"/>
                    <a:pt x="4265" y="19447"/>
                    <a:pt x="11856" y="11856"/>
                  </a:cubicBezTo>
                  <a:cubicBezTo>
                    <a:pt x="19447" y="4265"/>
                    <a:pt x="29743" y="0"/>
                    <a:pt x="40479" y="0"/>
                  </a:cubicBezTo>
                  <a:close/>
                </a:path>
              </a:pathLst>
            </a:custGeom>
            <a:solidFill>
              <a:srgbClr val="000000">
                <a:alpha val="0"/>
              </a:srgbClr>
            </a:solidFill>
            <a:ln w="95250" cap="rnd">
              <a:solidFill>
                <a:srgbClr val="C1FF72"/>
              </a:solidFill>
              <a:prstDash val="solid"/>
              <a:round/>
            </a:ln>
          </p:spPr>
        </p:sp>
        <p:sp>
          <p:nvSpPr>
            <p:cNvPr id="5" name="TextBox 5"/>
            <p:cNvSpPr txBox="1"/>
            <p:nvPr/>
          </p:nvSpPr>
          <p:spPr>
            <a:xfrm>
              <a:off x="0" y="-57150"/>
              <a:ext cx="1770068" cy="445065"/>
            </a:xfrm>
            <a:prstGeom prst="rect">
              <a:avLst/>
            </a:prstGeom>
          </p:spPr>
          <p:txBody>
            <a:bodyPr lIns="254000" tIns="254000" rIns="254000" bIns="254000" rtlCol="0" anchor="ctr"/>
            <a:lstStyle/>
            <a:p>
              <a:pPr>
                <a:lnSpc>
                  <a:spcPts val="3360"/>
                </a:lnSpc>
              </a:pPr>
            </a:p>
          </p:txBody>
        </p:sp>
      </p:grpSp>
      <p:grpSp>
        <p:nvGrpSpPr>
          <p:cNvPr id="6" name="Group 6"/>
          <p:cNvGrpSpPr/>
          <p:nvPr/>
        </p:nvGrpSpPr>
        <p:grpSpPr>
          <a:xfrm rot="0">
            <a:off x="1028700" y="3871444"/>
            <a:ext cx="4647141" cy="1186335"/>
            <a:chOff x="0" y="0"/>
            <a:chExt cx="1519551" cy="387915"/>
          </a:xfrm>
        </p:grpSpPr>
        <p:sp>
          <p:nvSpPr>
            <p:cNvPr id="7" name="Freeform 7"/>
            <p:cNvSpPr/>
            <p:nvPr/>
          </p:nvSpPr>
          <p:spPr>
            <a:xfrm>
              <a:off x="0" y="0"/>
              <a:ext cx="1519551" cy="387915"/>
            </a:xfrm>
            <a:custGeom>
              <a:avLst/>
              <a:gdLst/>
              <a:ahLst/>
              <a:cxnLst/>
              <a:rect l="l" t="t" r="r" b="b"/>
              <a:pathLst>
                <a:path w="1519551" h="387915">
                  <a:moveTo>
                    <a:pt x="81632" y="0"/>
                  </a:moveTo>
                  <a:lnTo>
                    <a:pt x="1437919" y="0"/>
                  </a:lnTo>
                  <a:cubicBezTo>
                    <a:pt x="1483003" y="0"/>
                    <a:pt x="1519551" y="36548"/>
                    <a:pt x="1519551" y="81632"/>
                  </a:cubicBezTo>
                  <a:lnTo>
                    <a:pt x="1519551" y="306283"/>
                  </a:lnTo>
                  <a:cubicBezTo>
                    <a:pt x="1519551" y="351367"/>
                    <a:pt x="1483003" y="387915"/>
                    <a:pt x="1437919" y="387915"/>
                  </a:cubicBezTo>
                  <a:lnTo>
                    <a:pt x="81632" y="387915"/>
                  </a:lnTo>
                  <a:cubicBezTo>
                    <a:pt x="36548" y="387915"/>
                    <a:pt x="0" y="351367"/>
                    <a:pt x="0" y="306283"/>
                  </a:cubicBezTo>
                  <a:lnTo>
                    <a:pt x="0" y="81632"/>
                  </a:lnTo>
                  <a:cubicBezTo>
                    <a:pt x="0" y="36548"/>
                    <a:pt x="36548" y="0"/>
                    <a:pt x="81632" y="0"/>
                  </a:cubicBezTo>
                  <a:close/>
                </a:path>
              </a:pathLst>
            </a:custGeom>
            <a:solidFill>
              <a:srgbClr val="000000">
                <a:alpha val="0"/>
              </a:srgbClr>
            </a:solidFill>
            <a:ln w="76200" cap="rnd">
              <a:solidFill>
                <a:srgbClr val="FF99FF"/>
              </a:solidFill>
              <a:prstDash val="solid"/>
              <a:round/>
            </a:ln>
          </p:spPr>
        </p:sp>
        <p:sp>
          <p:nvSpPr>
            <p:cNvPr id="8" name="TextBox 8"/>
            <p:cNvSpPr txBox="1"/>
            <p:nvPr/>
          </p:nvSpPr>
          <p:spPr>
            <a:xfrm>
              <a:off x="0" y="-57150"/>
              <a:ext cx="1519551" cy="445065"/>
            </a:xfrm>
            <a:prstGeom prst="rect">
              <a:avLst/>
            </a:prstGeom>
          </p:spPr>
          <p:txBody>
            <a:bodyPr lIns="254000" tIns="254000" rIns="254000" bIns="254000" rtlCol="0" anchor="ctr"/>
            <a:lstStyle/>
            <a:p>
              <a:pPr>
                <a:lnSpc>
                  <a:spcPts val="3360"/>
                </a:lnSpc>
              </a:pPr>
            </a:p>
          </p:txBody>
        </p:sp>
      </p:grpSp>
      <p:grpSp>
        <p:nvGrpSpPr>
          <p:cNvPr id="9" name="Group 9"/>
          <p:cNvGrpSpPr/>
          <p:nvPr/>
        </p:nvGrpSpPr>
        <p:grpSpPr>
          <a:xfrm rot="0">
            <a:off x="6820429" y="3871444"/>
            <a:ext cx="4647141" cy="1186335"/>
            <a:chOff x="0" y="0"/>
            <a:chExt cx="1519551" cy="387915"/>
          </a:xfrm>
        </p:grpSpPr>
        <p:sp>
          <p:nvSpPr>
            <p:cNvPr id="10" name="Freeform 10"/>
            <p:cNvSpPr/>
            <p:nvPr/>
          </p:nvSpPr>
          <p:spPr>
            <a:xfrm>
              <a:off x="0" y="0"/>
              <a:ext cx="1519551" cy="387915"/>
            </a:xfrm>
            <a:custGeom>
              <a:avLst/>
              <a:gdLst/>
              <a:ahLst/>
              <a:cxnLst/>
              <a:rect l="l" t="t" r="r" b="b"/>
              <a:pathLst>
                <a:path w="1519551" h="387915">
                  <a:moveTo>
                    <a:pt x="81632" y="0"/>
                  </a:moveTo>
                  <a:lnTo>
                    <a:pt x="1437919" y="0"/>
                  </a:lnTo>
                  <a:cubicBezTo>
                    <a:pt x="1483003" y="0"/>
                    <a:pt x="1519551" y="36548"/>
                    <a:pt x="1519551" y="81632"/>
                  </a:cubicBezTo>
                  <a:lnTo>
                    <a:pt x="1519551" y="306283"/>
                  </a:lnTo>
                  <a:cubicBezTo>
                    <a:pt x="1519551" y="351367"/>
                    <a:pt x="1483003" y="387915"/>
                    <a:pt x="1437919" y="387915"/>
                  </a:cubicBezTo>
                  <a:lnTo>
                    <a:pt x="81632" y="387915"/>
                  </a:lnTo>
                  <a:cubicBezTo>
                    <a:pt x="36548" y="387915"/>
                    <a:pt x="0" y="351367"/>
                    <a:pt x="0" y="306283"/>
                  </a:cubicBezTo>
                  <a:lnTo>
                    <a:pt x="0" y="81632"/>
                  </a:lnTo>
                  <a:cubicBezTo>
                    <a:pt x="0" y="36548"/>
                    <a:pt x="36548" y="0"/>
                    <a:pt x="81632" y="0"/>
                  </a:cubicBezTo>
                  <a:close/>
                </a:path>
              </a:pathLst>
            </a:custGeom>
            <a:solidFill>
              <a:srgbClr val="000000">
                <a:alpha val="0"/>
              </a:srgbClr>
            </a:solidFill>
            <a:ln w="76200" cap="rnd">
              <a:solidFill>
                <a:srgbClr val="FF99FF"/>
              </a:solidFill>
              <a:prstDash val="solid"/>
              <a:round/>
            </a:ln>
          </p:spPr>
        </p:sp>
        <p:sp>
          <p:nvSpPr>
            <p:cNvPr id="11" name="TextBox 11"/>
            <p:cNvSpPr txBox="1"/>
            <p:nvPr/>
          </p:nvSpPr>
          <p:spPr>
            <a:xfrm>
              <a:off x="0" y="-57150"/>
              <a:ext cx="1519551" cy="445065"/>
            </a:xfrm>
            <a:prstGeom prst="rect">
              <a:avLst/>
            </a:prstGeom>
          </p:spPr>
          <p:txBody>
            <a:bodyPr lIns="254000" tIns="254000" rIns="254000" bIns="254000" rtlCol="0" anchor="ctr"/>
            <a:lstStyle/>
            <a:p>
              <a:pPr>
                <a:lnSpc>
                  <a:spcPts val="3360"/>
                </a:lnSpc>
              </a:pPr>
            </a:p>
          </p:txBody>
        </p:sp>
      </p:grpSp>
      <p:grpSp>
        <p:nvGrpSpPr>
          <p:cNvPr id="12" name="Group 12"/>
          <p:cNvGrpSpPr/>
          <p:nvPr/>
        </p:nvGrpSpPr>
        <p:grpSpPr>
          <a:xfrm rot="0">
            <a:off x="12612159" y="3871444"/>
            <a:ext cx="4647141" cy="1186335"/>
            <a:chOff x="0" y="0"/>
            <a:chExt cx="1519551" cy="387915"/>
          </a:xfrm>
        </p:grpSpPr>
        <p:sp>
          <p:nvSpPr>
            <p:cNvPr id="13" name="Freeform 13"/>
            <p:cNvSpPr/>
            <p:nvPr/>
          </p:nvSpPr>
          <p:spPr>
            <a:xfrm>
              <a:off x="0" y="0"/>
              <a:ext cx="1519551" cy="387915"/>
            </a:xfrm>
            <a:custGeom>
              <a:avLst/>
              <a:gdLst/>
              <a:ahLst/>
              <a:cxnLst/>
              <a:rect l="l" t="t" r="r" b="b"/>
              <a:pathLst>
                <a:path w="1519551" h="387915">
                  <a:moveTo>
                    <a:pt x="81632" y="0"/>
                  </a:moveTo>
                  <a:lnTo>
                    <a:pt x="1437919" y="0"/>
                  </a:lnTo>
                  <a:cubicBezTo>
                    <a:pt x="1483003" y="0"/>
                    <a:pt x="1519551" y="36548"/>
                    <a:pt x="1519551" y="81632"/>
                  </a:cubicBezTo>
                  <a:lnTo>
                    <a:pt x="1519551" y="306283"/>
                  </a:lnTo>
                  <a:cubicBezTo>
                    <a:pt x="1519551" y="351367"/>
                    <a:pt x="1483003" y="387915"/>
                    <a:pt x="1437919" y="387915"/>
                  </a:cubicBezTo>
                  <a:lnTo>
                    <a:pt x="81632" y="387915"/>
                  </a:lnTo>
                  <a:cubicBezTo>
                    <a:pt x="36548" y="387915"/>
                    <a:pt x="0" y="351367"/>
                    <a:pt x="0" y="306283"/>
                  </a:cubicBezTo>
                  <a:lnTo>
                    <a:pt x="0" y="81632"/>
                  </a:lnTo>
                  <a:cubicBezTo>
                    <a:pt x="0" y="36548"/>
                    <a:pt x="36548" y="0"/>
                    <a:pt x="81632" y="0"/>
                  </a:cubicBezTo>
                  <a:close/>
                </a:path>
              </a:pathLst>
            </a:custGeom>
            <a:solidFill>
              <a:srgbClr val="000000">
                <a:alpha val="0"/>
              </a:srgbClr>
            </a:solidFill>
            <a:ln w="76200" cap="rnd">
              <a:solidFill>
                <a:srgbClr val="FF99FF"/>
              </a:solidFill>
              <a:prstDash val="solid"/>
              <a:round/>
            </a:ln>
          </p:spPr>
        </p:sp>
        <p:sp>
          <p:nvSpPr>
            <p:cNvPr id="14" name="TextBox 14"/>
            <p:cNvSpPr txBox="1"/>
            <p:nvPr/>
          </p:nvSpPr>
          <p:spPr>
            <a:xfrm>
              <a:off x="0" y="-57150"/>
              <a:ext cx="1519551" cy="445065"/>
            </a:xfrm>
            <a:prstGeom prst="rect">
              <a:avLst/>
            </a:prstGeom>
          </p:spPr>
          <p:txBody>
            <a:bodyPr lIns="254000" tIns="254000" rIns="254000" bIns="254000" rtlCol="0" anchor="ctr"/>
            <a:lstStyle/>
            <a:p>
              <a:pPr>
                <a:lnSpc>
                  <a:spcPts val="3360"/>
                </a:lnSpc>
              </a:pPr>
            </a:p>
          </p:txBody>
        </p:sp>
      </p:grpSp>
      <p:sp>
        <p:nvSpPr>
          <p:cNvPr id="15" name="TextBox 15"/>
          <p:cNvSpPr txBox="1"/>
          <p:nvPr/>
        </p:nvSpPr>
        <p:spPr>
          <a:xfrm>
            <a:off x="4491053" y="1405255"/>
            <a:ext cx="9305894" cy="1201005"/>
          </a:xfrm>
          <a:prstGeom prst="rect">
            <a:avLst/>
          </a:prstGeom>
        </p:spPr>
        <p:txBody>
          <a:bodyPr lIns="0" tIns="0" rIns="0" bIns="0" rtlCol="0" anchor="t">
            <a:spAutoFit/>
          </a:bodyPr>
          <a:lstStyle/>
          <a:p>
            <a:pPr algn="ctr">
              <a:lnSpc>
                <a:spcPts val="9760"/>
              </a:lnSpc>
            </a:pPr>
            <a:r>
              <a:rPr lang="en-US" sz="6970">
                <a:solidFill>
                  <a:srgbClr val="DBFFAC"/>
                </a:solidFill>
                <a:latin typeface="Disket Mono" panose="020B0509050000020004"/>
              </a:rPr>
              <a:t>METHODOLOGY</a:t>
            </a:r>
            <a:endParaRPr lang="en-US" sz="6970">
              <a:solidFill>
                <a:srgbClr val="DBFFAC"/>
              </a:solidFill>
              <a:latin typeface="Disket Mono" panose="020B0509050000020004"/>
            </a:endParaRPr>
          </a:p>
        </p:txBody>
      </p:sp>
      <p:sp>
        <p:nvSpPr>
          <p:cNvPr id="16" name="TextBox 16"/>
          <p:cNvSpPr txBox="1"/>
          <p:nvPr/>
        </p:nvSpPr>
        <p:spPr>
          <a:xfrm>
            <a:off x="1047675" y="4063760"/>
            <a:ext cx="4628166" cy="723265"/>
          </a:xfrm>
          <a:prstGeom prst="rect">
            <a:avLst/>
          </a:prstGeom>
        </p:spPr>
        <p:txBody>
          <a:bodyPr lIns="0" tIns="0" rIns="0" bIns="0" rtlCol="0" anchor="t">
            <a:spAutoFit/>
          </a:bodyPr>
          <a:lstStyle/>
          <a:p>
            <a:pPr algn="ctr">
              <a:lnSpc>
                <a:spcPts val="5640"/>
              </a:lnSpc>
            </a:pPr>
            <a:r>
              <a:rPr lang="en-US" sz="2800">
                <a:solidFill>
                  <a:srgbClr val="DBFFAC"/>
                </a:solidFill>
                <a:latin typeface="Disket Mono" panose="020B0509050000020004"/>
              </a:rPr>
              <a:t>FEATURE SELECTION</a:t>
            </a:r>
            <a:endParaRPr lang="en-US" sz="2800">
              <a:solidFill>
                <a:srgbClr val="DBFFAC"/>
              </a:solidFill>
              <a:latin typeface="Disket Mono" panose="020B0509050000020004"/>
            </a:endParaRPr>
          </a:p>
        </p:txBody>
      </p:sp>
      <p:sp>
        <p:nvSpPr>
          <p:cNvPr id="17" name="TextBox 17"/>
          <p:cNvSpPr txBox="1"/>
          <p:nvPr/>
        </p:nvSpPr>
        <p:spPr>
          <a:xfrm>
            <a:off x="6839405" y="4063760"/>
            <a:ext cx="4628166" cy="723265"/>
          </a:xfrm>
          <a:prstGeom prst="rect">
            <a:avLst/>
          </a:prstGeom>
        </p:spPr>
        <p:txBody>
          <a:bodyPr lIns="0" tIns="0" rIns="0" bIns="0" rtlCol="0" anchor="t">
            <a:spAutoFit/>
          </a:bodyPr>
          <a:lstStyle/>
          <a:p>
            <a:pPr algn="ctr">
              <a:lnSpc>
                <a:spcPts val="5640"/>
              </a:lnSpc>
            </a:pPr>
            <a:r>
              <a:rPr lang="en-US" sz="3200">
                <a:solidFill>
                  <a:srgbClr val="DBFFAC"/>
                </a:solidFill>
                <a:latin typeface="Disket Mono" panose="020B0509050000020004"/>
              </a:rPr>
              <a:t>MODEL SELECTION</a:t>
            </a:r>
            <a:endParaRPr lang="en-US" sz="3200">
              <a:solidFill>
                <a:srgbClr val="DBFFAC"/>
              </a:solidFill>
              <a:latin typeface="Disket Mono" panose="020B0509050000020004"/>
            </a:endParaRPr>
          </a:p>
        </p:txBody>
      </p:sp>
      <p:sp>
        <p:nvSpPr>
          <p:cNvPr id="18" name="TextBox 18"/>
          <p:cNvSpPr txBox="1"/>
          <p:nvPr/>
        </p:nvSpPr>
        <p:spPr>
          <a:xfrm>
            <a:off x="12631134" y="4063760"/>
            <a:ext cx="4628166" cy="723265"/>
          </a:xfrm>
          <a:prstGeom prst="rect">
            <a:avLst/>
          </a:prstGeom>
        </p:spPr>
        <p:txBody>
          <a:bodyPr lIns="0" tIns="0" rIns="0" bIns="0" rtlCol="0" anchor="t">
            <a:spAutoFit/>
          </a:bodyPr>
          <a:lstStyle/>
          <a:p>
            <a:pPr algn="ctr">
              <a:lnSpc>
                <a:spcPts val="5640"/>
              </a:lnSpc>
            </a:pPr>
            <a:r>
              <a:rPr lang="en-US" sz="3600">
                <a:solidFill>
                  <a:srgbClr val="DBFFAC"/>
                </a:solidFill>
                <a:latin typeface="Disket Mono" panose="020B0509050000020004"/>
              </a:rPr>
              <a:t>MODEL TRANING</a:t>
            </a:r>
            <a:endParaRPr lang="en-US" sz="3600">
              <a:solidFill>
                <a:srgbClr val="DBFFAC"/>
              </a:solidFill>
              <a:latin typeface="Disket Mono" panose="020B0509050000020004"/>
            </a:endParaRPr>
          </a:p>
        </p:txBody>
      </p:sp>
      <p:sp>
        <p:nvSpPr>
          <p:cNvPr id="19" name="TextBox 19"/>
          <p:cNvSpPr txBox="1"/>
          <p:nvPr/>
        </p:nvSpPr>
        <p:spPr>
          <a:xfrm>
            <a:off x="1215228" y="5781679"/>
            <a:ext cx="4274086" cy="3962400"/>
          </a:xfrm>
          <a:prstGeom prst="rect">
            <a:avLst/>
          </a:prstGeom>
        </p:spPr>
        <p:txBody>
          <a:bodyPr lIns="0" tIns="0" rIns="0" bIns="0" rtlCol="0" anchor="t">
            <a:spAutoFit/>
          </a:bodyPr>
          <a:lstStyle/>
          <a:p>
            <a:pPr algn="ctr">
              <a:lnSpc>
                <a:spcPts val="3090"/>
              </a:lnSpc>
            </a:pPr>
            <a:r>
              <a:rPr lang="en-US" sz="2210">
                <a:solidFill>
                  <a:srgbClr val="42FEFC"/>
                </a:solidFill>
                <a:latin typeface="Disket Mono" panose="020B0509050000020004"/>
              </a:rPr>
              <a:t>Identify the most relevant features (variables) that are likely to impact turnover. This can be done using statistical methods, domain knowledge, or machine learning techniques.</a:t>
            </a:r>
            <a:endParaRPr lang="en-US" sz="2210">
              <a:solidFill>
                <a:srgbClr val="42FEFC"/>
              </a:solidFill>
              <a:latin typeface="Disket Mono" panose="020B0509050000020004"/>
            </a:endParaRPr>
          </a:p>
        </p:txBody>
      </p:sp>
      <p:sp>
        <p:nvSpPr>
          <p:cNvPr id="20" name="TextBox 20"/>
          <p:cNvSpPr txBox="1"/>
          <p:nvPr/>
        </p:nvSpPr>
        <p:spPr>
          <a:xfrm>
            <a:off x="7006957" y="5781679"/>
            <a:ext cx="4274086" cy="4358640"/>
          </a:xfrm>
          <a:prstGeom prst="rect">
            <a:avLst/>
          </a:prstGeom>
        </p:spPr>
        <p:txBody>
          <a:bodyPr lIns="0" tIns="0" rIns="0" bIns="0" rtlCol="0" anchor="t">
            <a:spAutoFit/>
          </a:bodyPr>
          <a:lstStyle/>
          <a:p>
            <a:pPr algn="ctr">
              <a:lnSpc>
                <a:spcPts val="3090"/>
              </a:lnSpc>
            </a:pPr>
            <a:r>
              <a:rPr lang="en-US" sz="2210">
                <a:solidFill>
                  <a:srgbClr val="42FEFC"/>
                </a:solidFill>
                <a:latin typeface="Disket Mono" panose="020B0509050000020004"/>
              </a:rPr>
              <a:t> Choose an appropriate predictive modeling technique, such as logistic regression, decision trees, random forests, or neural networks, based on the nature of the data and the problem at hand.</a:t>
            </a:r>
            <a:endParaRPr lang="en-US" sz="2210">
              <a:solidFill>
                <a:srgbClr val="42FEFC"/>
              </a:solidFill>
              <a:latin typeface="Disket Mono" panose="020B0509050000020004"/>
            </a:endParaRPr>
          </a:p>
        </p:txBody>
      </p:sp>
      <p:sp>
        <p:nvSpPr>
          <p:cNvPr id="21" name="TextBox 21"/>
          <p:cNvSpPr txBox="1"/>
          <p:nvPr/>
        </p:nvSpPr>
        <p:spPr>
          <a:xfrm>
            <a:off x="12985115" y="5781675"/>
            <a:ext cx="4274185" cy="3297555"/>
          </a:xfrm>
          <a:prstGeom prst="rect">
            <a:avLst/>
          </a:prstGeom>
        </p:spPr>
        <p:txBody>
          <a:bodyPr lIns="0" tIns="0" rIns="0" bIns="0" rtlCol="0" anchor="t">
            <a:noAutofit/>
          </a:bodyPr>
          <a:lstStyle/>
          <a:p>
            <a:pPr algn="ctr">
              <a:lnSpc>
                <a:spcPts val="3090"/>
              </a:lnSpc>
            </a:pPr>
            <a:r>
              <a:rPr lang="en-US" sz="2210">
                <a:solidFill>
                  <a:srgbClr val="42FEFC"/>
                </a:solidFill>
                <a:latin typeface="Disket Mono" panose="020B0509050000020004"/>
              </a:rPr>
              <a:t>Train the selected model using historical HR data, using a portion of the data to train the model and the rest to validate its performance.</a:t>
            </a:r>
            <a:endParaRPr lang="en-US" sz="2210">
              <a:solidFill>
                <a:srgbClr val="42FEFC"/>
              </a:solidFill>
              <a:latin typeface="Disket Mono" panose="020B05090500000200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4458203" y="1050290"/>
            <a:ext cx="9371594" cy="2053809"/>
            <a:chOff x="0" y="0"/>
            <a:chExt cx="1770068" cy="387915"/>
          </a:xfrm>
        </p:grpSpPr>
        <p:sp>
          <p:nvSpPr>
            <p:cNvPr id="4" name="Freeform 4"/>
            <p:cNvSpPr/>
            <p:nvPr/>
          </p:nvSpPr>
          <p:spPr>
            <a:xfrm>
              <a:off x="0" y="0"/>
              <a:ext cx="1770068" cy="387915"/>
            </a:xfrm>
            <a:custGeom>
              <a:avLst/>
              <a:gdLst/>
              <a:ahLst/>
              <a:cxnLst/>
              <a:rect l="l" t="t" r="r" b="b"/>
              <a:pathLst>
                <a:path w="1770068" h="387915">
                  <a:moveTo>
                    <a:pt x="40479" y="0"/>
                  </a:moveTo>
                  <a:lnTo>
                    <a:pt x="1729589" y="0"/>
                  </a:lnTo>
                  <a:cubicBezTo>
                    <a:pt x="1740325" y="0"/>
                    <a:pt x="1750620" y="4265"/>
                    <a:pt x="1758212" y="11856"/>
                  </a:cubicBezTo>
                  <a:cubicBezTo>
                    <a:pt x="1765803" y="19447"/>
                    <a:pt x="1770068" y="29743"/>
                    <a:pt x="1770068" y="40479"/>
                  </a:cubicBezTo>
                  <a:lnTo>
                    <a:pt x="1770068" y="347436"/>
                  </a:lnTo>
                  <a:cubicBezTo>
                    <a:pt x="1770068" y="358172"/>
                    <a:pt x="1765803" y="368468"/>
                    <a:pt x="1758212" y="376059"/>
                  </a:cubicBezTo>
                  <a:cubicBezTo>
                    <a:pt x="1750620" y="383650"/>
                    <a:pt x="1740325" y="387915"/>
                    <a:pt x="1729589" y="387915"/>
                  </a:cubicBezTo>
                  <a:lnTo>
                    <a:pt x="40479" y="387915"/>
                  </a:lnTo>
                  <a:cubicBezTo>
                    <a:pt x="29743" y="387915"/>
                    <a:pt x="19447" y="383650"/>
                    <a:pt x="11856" y="376059"/>
                  </a:cubicBezTo>
                  <a:cubicBezTo>
                    <a:pt x="4265" y="368468"/>
                    <a:pt x="0" y="358172"/>
                    <a:pt x="0" y="347436"/>
                  </a:cubicBezTo>
                  <a:lnTo>
                    <a:pt x="0" y="40479"/>
                  </a:lnTo>
                  <a:cubicBezTo>
                    <a:pt x="0" y="29743"/>
                    <a:pt x="4265" y="19447"/>
                    <a:pt x="11856" y="11856"/>
                  </a:cubicBezTo>
                  <a:cubicBezTo>
                    <a:pt x="19447" y="4265"/>
                    <a:pt x="29743" y="0"/>
                    <a:pt x="40479" y="0"/>
                  </a:cubicBezTo>
                  <a:close/>
                </a:path>
              </a:pathLst>
            </a:custGeom>
            <a:solidFill>
              <a:srgbClr val="000000">
                <a:alpha val="0"/>
              </a:srgbClr>
            </a:solidFill>
            <a:ln w="95250" cap="rnd">
              <a:solidFill>
                <a:srgbClr val="C1FF72"/>
              </a:solidFill>
              <a:prstDash val="solid"/>
              <a:round/>
            </a:ln>
          </p:spPr>
        </p:sp>
        <p:sp>
          <p:nvSpPr>
            <p:cNvPr id="5" name="TextBox 5"/>
            <p:cNvSpPr txBox="1"/>
            <p:nvPr/>
          </p:nvSpPr>
          <p:spPr>
            <a:xfrm>
              <a:off x="0" y="-57150"/>
              <a:ext cx="1770068" cy="445065"/>
            </a:xfrm>
            <a:prstGeom prst="rect">
              <a:avLst/>
            </a:prstGeom>
          </p:spPr>
          <p:txBody>
            <a:bodyPr lIns="254000" tIns="254000" rIns="254000" bIns="254000" rtlCol="0" anchor="ctr"/>
            <a:lstStyle/>
            <a:p>
              <a:pPr>
                <a:lnSpc>
                  <a:spcPts val="3360"/>
                </a:lnSpc>
              </a:pPr>
            </a:p>
          </p:txBody>
        </p:sp>
      </p:grpSp>
      <p:grpSp>
        <p:nvGrpSpPr>
          <p:cNvPr id="6" name="Group 6"/>
          <p:cNvGrpSpPr/>
          <p:nvPr/>
        </p:nvGrpSpPr>
        <p:grpSpPr>
          <a:xfrm rot="0">
            <a:off x="6477000" y="3619349"/>
            <a:ext cx="4647141" cy="1186335"/>
            <a:chOff x="0" y="0"/>
            <a:chExt cx="1519551" cy="387915"/>
          </a:xfrm>
        </p:grpSpPr>
        <p:sp>
          <p:nvSpPr>
            <p:cNvPr id="7" name="Freeform 7"/>
            <p:cNvSpPr/>
            <p:nvPr/>
          </p:nvSpPr>
          <p:spPr>
            <a:xfrm>
              <a:off x="0" y="0"/>
              <a:ext cx="1519551" cy="387915"/>
            </a:xfrm>
            <a:custGeom>
              <a:avLst/>
              <a:gdLst/>
              <a:ahLst/>
              <a:cxnLst/>
              <a:rect l="l" t="t" r="r" b="b"/>
              <a:pathLst>
                <a:path w="1519551" h="387915">
                  <a:moveTo>
                    <a:pt x="81632" y="0"/>
                  </a:moveTo>
                  <a:lnTo>
                    <a:pt x="1437919" y="0"/>
                  </a:lnTo>
                  <a:cubicBezTo>
                    <a:pt x="1483003" y="0"/>
                    <a:pt x="1519551" y="36548"/>
                    <a:pt x="1519551" y="81632"/>
                  </a:cubicBezTo>
                  <a:lnTo>
                    <a:pt x="1519551" y="306283"/>
                  </a:lnTo>
                  <a:cubicBezTo>
                    <a:pt x="1519551" y="351367"/>
                    <a:pt x="1483003" y="387915"/>
                    <a:pt x="1437919" y="387915"/>
                  </a:cubicBezTo>
                  <a:lnTo>
                    <a:pt x="81632" y="387915"/>
                  </a:lnTo>
                  <a:cubicBezTo>
                    <a:pt x="36548" y="387915"/>
                    <a:pt x="0" y="351367"/>
                    <a:pt x="0" y="306283"/>
                  </a:cubicBezTo>
                  <a:lnTo>
                    <a:pt x="0" y="81632"/>
                  </a:lnTo>
                  <a:cubicBezTo>
                    <a:pt x="0" y="36548"/>
                    <a:pt x="36548" y="0"/>
                    <a:pt x="81632" y="0"/>
                  </a:cubicBezTo>
                  <a:close/>
                </a:path>
              </a:pathLst>
            </a:custGeom>
            <a:solidFill>
              <a:srgbClr val="000000">
                <a:alpha val="0"/>
              </a:srgbClr>
            </a:solidFill>
            <a:ln w="76200" cap="rnd">
              <a:solidFill>
                <a:srgbClr val="FF99FF"/>
              </a:solidFill>
              <a:prstDash val="solid"/>
              <a:round/>
            </a:ln>
          </p:spPr>
        </p:sp>
        <p:sp>
          <p:nvSpPr>
            <p:cNvPr id="8" name="TextBox 8"/>
            <p:cNvSpPr txBox="1"/>
            <p:nvPr/>
          </p:nvSpPr>
          <p:spPr>
            <a:xfrm>
              <a:off x="0" y="-57150"/>
              <a:ext cx="1519551" cy="445065"/>
            </a:xfrm>
            <a:prstGeom prst="rect">
              <a:avLst/>
            </a:prstGeom>
          </p:spPr>
          <p:txBody>
            <a:bodyPr lIns="254000" tIns="254000" rIns="254000" bIns="254000" rtlCol="0" anchor="ctr"/>
            <a:lstStyle/>
            <a:p>
              <a:pPr>
                <a:lnSpc>
                  <a:spcPts val="3360"/>
                </a:lnSpc>
              </a:pPr>
            </a:p>
          </p:txBody>
        </p:sp>
      </p:grpSp>
      <p:sp>
        <p:nvSpPr>
          <p:cNvPr id="15" name="TextBox 15"/>
          <p:cNvSpPr txBox="1"/>
          <p:nvPr/>
        </p:nvSpPr>
        <p:spPr>
          <a:xfrm>
            <a:off x="4491053" y="1405255"/>
            <a:ext cx="9305894" cy="1201005"/>
          </a:xfrm>
          <a:prstGeom prst="rect">
            <a:avLst/>
          </a:prstGeom>
        </p:spPr>
        <p:txBody>
          <a:bodyPr lIns="0" tIns="0" rIns="0" bIns="0" rtlCol="0" anchor="t">
            <a:spAutoFit/>
          </a:bodyPr>
          <a:lstStyle/>
          <a:p>
            <a:pPr algn="ctr">
              <a:lnSpc>
                <a:spcPts val="9760"/>
              </a:lnSpc>
            </a:pPr>
            <a:r>
              <a:rPr lang="en-US" sz="6970">
                <a:solidFill>
                  <a:srgbClr val="DBFFAC"/>
                </a:solidFill>
                <a:latin typeface="Disket Mono" panose="020B0509050000020004"/>
              </a:rPr>
              <a:t>METHODOLOGY</a:t>
            </a:r>
            <a:endParaRPr lang="en-US" sz="6970">
              <a:solidFill>
                <a:srgbClr val="DBFFAC"/>
              </a:solidFill>
              <a:latin typeface="Disket Mono" panose="020B0509050000020004"/>
            </a:endParaRPr>
          </a:p>
        </p:txBody>
      </p:sp>
      <p:sp>
        <p:nvSpPr>
          <p:cNvPr id="16" name="TextBox 16"/>
          <p:cNvSpPr txBox="1"/>
          <p:nvPr/>
        </p:nvSpPr>
        <p:spPr>
          <a:xfrm>
            <a:off x="6476925" y="3771660"/>
            <a:ext cx="4628166" cy="723265"/>
          </a:xfrm>
          <a:prstGeom prst="rect">
            <a:avLst/>
          </a:prstGeom>
        </p:spPr>
        <p:txBody>
          <a:bodyPr lIns="0" tIns="0" rIns="0" bIns="0" rtlCol="0" anchor="t">
            <a:spAutoFit/>
          </a:bodyPr>
          <a:lstStyle/>
          <a:p>
            <a:pPr algn="ctr">
              <a:lnSpc>
                <a:spcPts val="5640"/>
              </a:lnSpc>
            </a:pPr>
            <a:r>
              <a:rPr lang="en-US" sz="2800">
                <a:solidFill>
                  <a:srgbClr val="DBFFAC"/>
                </a:solidFill>
                <a:latin typeface="Disket Mono" panose="020B0509050000020004"/>
              </a:rPr>
              <a:t>cross validatation</a:t>
            </a:r>
            <a:endParaRPr lang="en-US" sz="2800">
              <a:solidFill>
                <a:srgbClr val="DBFFAC"/>
              </a:solidFill>
              <a:latin typeface="Disket Mono" panose="020B0509050000020004"/>
            </a:endParaRPr>
          </a:p>
        </p:txBody>
      </p:sp>
      <p:sp>
        <p:nvSpPr>
          <p:cNvPr id="19" name="TextBox 19"/>
          <p:cNvSpPr txBox="1"/>
          <p:nvPr/>
        </p:nvSpPr>
        <p:spPr>
          <a:xfrm>
            <a:off x="1185545" y="4914900"/>
            <a:ext cx="15485745" cy="4537710"/>
          </a:xfrm>
          <a:prstGeom prst="rect">
            <a:avLst/>
          </a:prstGeom>
        </p:spPr>
        <p:txBody>
          <a:bodyPr lIns="0" tIns="0" rIns="0" bIns="0" rtlCol="0" anchor="t">
            <a:noAutofit/>
          </a:bodyPr>
          <a:lstStyle/>
          <a:p>
            <a:pPr algn="ctr">
              <a:lnSpc>
                <a:spcPts val="3090"/>
              </a:lnSpc>
            </a:pPr>
            <a:r>
              <a:rPr lang="en-US" sz="2210">
                <a:solidFill>
                  <a:srgbClr val="42FEFC"/>
                </a:solidFill>
                <a:latin typeface="Disket Mono" panose="020B0509050000020004"/>
              </a:rPr>
              <a:t>Cross-validation is a crucial technique in the study of predicting employee turnover using HR data. It involves partitioning the dataset into complementary subsets, performing the analysis on one subset (training set) and validating the analysis on the other subset (testing set). This process is then repeated multiple times, with each subset used exactly once as the testing set.</a:t>
            </a:r>
            <a:endParaRPr lang="en-US" sz="2210">
              <a:solidFill>
                <a:srgbClr val="42FEFC"/>
              </a:solidFill>
              <a:latin typeface="Disket Mono" panose="020B0509050000020004"/>
            </a:endParaRPr>
          </a:p>
          <a:p>
            <a:pPr algn="ctr">
              <a:lnSpc>
                <a:spcPts val="3090"/>
              </a:lnSpc>
            </a:pPr>
            <a:endParaRPr lang="en-US" sz="2210">
              <a:solidFill>
                <a:srgbClr val="42FEFC"/>
              </a:solidFill>
              <a:latin typeface="Disket Mono" panose="020B0509050000020004"/>
            </a:endParaRPr>
          </a:p>
          <a:p>
            <a:pPr algn="ctr">
              <a:lnSpc>
                <a:spcPts val="3090"/>
              </a:lnSpc>
            </a:pPr>
            <a:r>
              <a:rPr lang="en-US" sz="2210">
                <a:solidFill>
                  <a:srgbClr val="42FEFC"/>
                </a:solidFill>
                <a:latin typeface="Disket Mono" panose="020B0509050000020004"/>
              </a:rPr>
              <a:t>The primary benefit of cross-validation is that it allows for a more robust assessment of the model's performance. By using multiple iterations of training and testing on different subsets of the data, it helps to mitigate the risk of overfitting and provides a more accurate estimate of the model's ability to generalize to new data.</a:t>
            </a:r>
            <a:endParaRPr lang="en-US" sz="2210">
              <a:solidFill>
                <a:srgbClr val="42FEFC"/>
              </a:solidFill>
              <a:latin typeface="Disket Mono" panose="020B05090500000200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rot="0">
            <a:off x="4458203" y="1050290"/>
            <a:ext cx="9371594" cy="2053809"/>
            <a:chOff x="0" y="0"/>
            <a:chExt cx="1770068" cy="387915"/>
          </a:xfrm>
        </p:grpSpPr>
        <p:sp>
          <p:nvSpPr>
            <p:cNvPr id="4" name="Freeform 4"/>
            <p:cNvSpPr/>
            <p:nvPr/>
          </p:nvSpPr>
          <p:spPr>
            <a:xfrm>
              <a:off x="0" y="0"/>
              <a:ext cx="1770068" cy="387915"/>
            </a:xfrm>
            <a:custGeom>
              <a:avLst/>
              <a:gdLst/>
              <a:ahLst/>
              <a:cxnLst/>
              <a:rect l="l" t="t" r="r" b="b"/>
              <a:pathLst>
                <a:path w="1770068" h="387915">
                  <a:moveTo>
                    <a:pt x="40479" y="0"/>
                  </a:moveTo>
                  <a:lnTo>
                    <a:pt x="1729589" y="0"/>
                  </a:lnTo>
                  <a:cubicBezTo>
                    <a:pt x="1740325" y="0"/>
                    <a:pt x="1750620" y="4265"/>
                    <a:pt x="1758212" y="11856"/>
                  </a:cubicBezTo>
                  <a:cubicBezTo>
                    <a:pt x="1765803" y="19447"/>
                    <a:pt x="1770068" y="29743"/>
                    <a:pt x="1770068" y="40479"/>
                  </a:cubicBezTo>
                  <a:lnTo>
                    <a:pt x="1770068" y="347436"/>
                  </a:lnTo>
                  <a:cubicBezTo>
                    <a:pt x="1770068" y="358172"/>
                    <a:pt x="1765803" y="368468"/>
                    <a:pt x="1758212" y="376059"/>
                  </a:cubicBezTo>
                  <a:cubicBezTo>
                    <a:pt x="1750620" y="383650"/>
                    <a:pt x="1740325" y="387915"/>
                    <a:pt x="1729589" y="387915"/>
                  </a:cubicBezTo>
                  <a:lnTo>
                    <a:pt x="40479" y="387915"/>
                  </a:lnTo>
                  <a:cubicBezTo>
                    <a:pt x="29743" y="387915"/>
                    <a:pt x="19447" y="383650"/>
                    <a:pt x="11856" y="376059"/>
                  </a:cubicBezTo>
                  <a:cubicBezTo>
                    <a:pt x="4265" y="368468"/>
                    <a:pt x="0" y="358172"/>
                    <a:pt x="0" y="347436"/>
                  </a:cubicBezTo>
                  <a:lnTo>
                    <a:pt x="0" y="40479"/>
                  </a:lnTo>
                  <a:cubicBezTo>
                    <a:pt x="0" y="29743"/>
                    <a:pt x="4265" y="19447"/>
                    <a:pt x="11856" y="11856"/>
                  </a:cubicBezTo>
                  <a:cubicBezTo>
                    <a:pt x="19447" y="4265"/>
                    <a:pt x="29743" y="0"/>
                    <a:pt x="40479" y="0"/>
                  </a:cubicBezTo>
                  <a:close/>
                </a:path>
              </a:pathLst>
            </a:custGeom>
            <a:solidFill>
              <a:srgbClr val="000000">
                <a:alpha val="0"/>
              </a:srgbClr>
            </a:solidFill>
            <a:ln w="95250" cap="rnd">
              <a:solidFill>
                <a:srgbClr val="C1FF72"/>
              </a:solidFill>
              <a:prstDash val="solid"/>
              <a:round/>
            </a:ln>
          </p:spPr>
        </p:sp>
        <p:sp>
          <p:nvSpPr>
            <p:cNvPr id="5" name="TextBox 5"/>
            <p:cNvSpPr txBox="1"/>
            <p:nvPr/>
          </p:nvSpPr>
          <p:spPr>
            <a:xfrm>
              <a:off x="0" y="-57150"/>
              <a:ext cx="1770068" cy="445065"/>
            </a:xfrm>
            <a:prstGeom prst="rect">
              <a:avLst/>
            </a:prstGeom>
          </p:spPr>
          <p:txBody>
            <a:bodyPr lIns="254000" tIns="254000" rIns="254000" bIns="254000" rtlCol="0" anchor="ctr"/>
            <a:lstStyle/>
            <a:p>
              <a:pPr>
                <a:lnSpc>
                  <a:spcPts val="3360"/>
                </a:lnSpc>
              </a:pPr>
            </a:p>
          </p:txBody>
        </p:sp>
      </p:grpSp>
      <p:grpSp>
        <p:nvGrpSpPr>
          <p:cNvPr id="6" name="Group 6"/>
          <p:cNvGrpSpPr/>
          <p:nvPr/>
        </p:nvGrpSpPr>
        <p:grpSpPr>
          <a:xfrm rot="0">
            <a:off x="6705600" y="3388209"/>
            <a:ext cx="4647141" cy="1186335"/>
            <a:chOff x="0" y="0"/>
            <a:chExt cx="1519551" cy="387915"/>
          </a:xfrm>
        </p:grpSpPr>
        <p:sp>
          <p:nvSpPr>
            <p:cNvPr id="7" name="Freeform 7"/>
            <p:cNvSpPr/>
            <p:nvPr/>
          </p:nvSpPr>
          <p:spPr>
            <a:xfrm>
              <a:off x="0" y="0"/>
              <a:ext cx="1519551" cy="387915"/>
            </a:xfrm>
            <a:custGeom>
              <a:avLst/>
              <a:gdLst/>
              <a:ahLst/>
              <a:cxnLst/>
              <a:rect l="l" t="t" r="r" b="b"/>
              <a:pathLst>
                <a:path w="1519551" h="387915">
                  <a:moveTo>
                    <a:pt x="81632" y="0"/>
                  </a:moveTo>
                  <a:lnTo>
                    <a:pt x="1437919" y="0"/>
                  </a:lnTo>
                  <a:cubicBezTo>
                    <a:pt x="1483003" y="0"/>
                    <a:pt x="1519551" y="36548"/>
                    <a:pt x="1519551" y="81632"/>
                  </a:cubicBezTo>
                  <a:lnTo>
                    <a:pt x="1519551" y="306283"/>
                  </a:lnTo>
                  <a:cubicBezTo>
                    <a:pt x="1519551" y="351367"/>
                    <a:pt x="1483003" y="387915"/>
                    <a:pt x="1437919" y="387915"/>
                  </a:cubicBezTo>
                  <a:lnTo>
                    <a:pt x="81632" y="387915"/>
                  </a:lnTo>
                  <a:cubicBezTo>
                    <a:pt x="36548" y="387915"/>
                    <a:pt x="0" y="351367"/>
                    <a:pt x="0" y="306283"/>
                  </a:cubicBezTo>
                  <a:lnTo>
                    <a:pt x="0" y="81632"/>
                  </a:lnTo>
                  <a:cubicBezTo>
                    <a:pt x="0" y="36548"/>
                    <a:pt x="36548" y="0"/>
                    <a:pt x="81632" y="0"/>
                  </a:cubicBezTo>
                  <a:close/>
                </a:path>
              </a:pathLst>
            </a:custGeom>
            <a:solidFill>
              <a:srgbClr val="000000">
                <a:alpha val="0"/>
              </a:srgbClr>
            </a:solidFill>
            <a:ln w="76200" cap="rnd">
              <a:solidFill>
                <a:srgbClr val="FF99FF"/>
              </a:solidFill>
              <a:prstDash val="solid"/>
              <a:round/>
            </a:ln>
          </p:spPr>
        </p:sp>
        <p:sp>
          <p:nvSpPr>
            <p:cNvPr id="8" name="TextBox 8"/>
            <p:cNvSpPr txBox="1"/>
            <p:nvPr/>
          </p:nvSpPr>
          <p:spPr>
            <a:xfrm>
              <a:off x="0" y="-57150"/>
              <a:ext cx="1519551" cy="445065"/>
            </a:xfrm>
            <a:prstGeom prst="rect">
              <a:avLst/>
            </a:prstGeom>
          </p:spPr>
          <p:txBody>
            <a:bodyPr lIns="254000" tIns="254000" rIns="254000" bIns="254000" rtlCol="0" anchor="ctr"/>
            <a:lstStyle/>
            <a:p>
              <a:pPr>
                <a:lnSpc>
                  <a:spcPts val="3360"/>
                </a:lnSpc>
              </a:pPr>
            </a:p>
          </p:txBody>
        </p:sp>
      </p:grpSp>
      <p:sp>
        <p:nvSpPr>
          <p:cNvPr id="15" name="TextBox 15"/>
          <p:cNvSpPr txBox="1"/>
          <p:nvPr/>
        </p:nvSpPr>
        <p:spPr>
          <a:xfrm>
            <a:off x="4491053" y="1405255"/>
            <a:ext cx="9305894" cy="1201005"/>
          </a:xfrm>
          <a:prstGeom prst="rect">
            <a:avLst/>
          </a:prstGeom>
        </p:spPr>
        <p:txBody>
          <a:bodyPr lIns="0" tIns="0" rIns="0" bIns="0" rtlCol="0" anchor="t">
            <a:spAutoFit/>
          </a:bodyPr>
          <a:lstStyle/>
          <a:p>
            <a:pPr algn="ctr">
              <a:lnSpc>
                <a:spcPts val="9760"/>
              </a:lnSpc>
            </a:pPr>
            <a:r>
              <a:rPr lang="en-US" sz="6970">
                <a:solidFill>
                  <a:srgbClr val="DBFFAC"/>
                </a:solidFill>
                <a:latin typeface="Disket Mono" panose="020B0509050000020004"/>
              </a:rPr>
              <a:t>METHODOLOGY</a:t>
            </a:r>
            <a:endParaRPr lang="en-US" sz="6970">
              <a:solidFill>
                <a:srgbClr val="DBFFAC"/>
              </a:solidFill>
              <a:latin typeface="Disket Mono" panose="020B0509050000020004"/>
            </a:endParaRPr>
          </a:p>
        </p:txBody>
      </p:sp>
      <p:sp>
        <p:nvSpPr>
          <p:cNvPr id="16" name="TextBox 16"/>
          <p:cNvSpPr txBox="1"/>
          <p:nvPr/>
        </p:nvSpPr>
        <p:spPr>
          <a:xfrm>
            <a:off x="6553125" y="3466860"/>
            <a:ext cx="4628166" cy="723265"/>
          </a:xfrm>
          <a:prstGeom prst="rect">
            <a:avLst/>
          </a:prstGeom>
        </p:spPr>
        <p:txBody>
          <a:bodyPr lIns="0" tIns="0" rIns="0" bIns="0" rtlCol="0" anchor="t">
            <a:spAutoFit/>
          </a:bodyPr>
          <a:lstStyle/>
          <a:p>
            <a:pPr algn="ctr">
              <a:lnSpc>
                <a:spcPts val="5640"/>
              </a:lnSpc>
            </a:pPr>
            <a:r>
              <a:rPr lang="en-US" sz="2800">
                <a:solidFill>
                  <a:srgbClr val="DBFFAC"/>
                </a:solidFill>
                <a:latin typeface="Disket Mono" panose="020B0509050000020004"/>
              </a:rPr>
              <a:t>BOOTS STRAP</a:t>
            </a:r>
            <a:endParaRPr lang="en-US" sz="2800">
              <a:solidFill>
                <a:srgbClr val="DBFFAC"/>
              </a:solidFill>
              <a:latin typeface="Disket Mono" panose="020B0509050000020004"/>
            </a:endParaRPr>
          </a:p>
        </p:txBody>
      </p:sp>
      <p:sp>
        <p:nvSpPr>
          <p:cNvPr id="19" name="TextBox 19"/>
          <p:cNvSpPr txBox="1"/>
          <p:nvPr/>
        </p:nvSpPr>
        <p:spPr>
          <a:xfrm>
            <a:off x="1185545" y="4838700"/>
            <a:ext cx="15485745" cy="5067300"/>
          </a:xfrm>
          <a:prstGeom prst="rect">
            <a:avLst/>
          </a:prstGeom>
        </p:spPr>
        <p:txBody>
          <a:bodyPr lIns="0" tIns="0" rIns="0" bIns="0" rtlCol="0" anchor="t">
            <a:noAutofit/>
          </a:bodyPr>
          <a:lstStyle/>
          <a:p>
            <a:pPr algn="ctr">
              <a:lnSpc>
                <a:spcPts val="3090"/>
              </a:lnSpc>
            </a:pPr>
            <a:r>
              <a:rPr lang="en-US" sz="2210">
                <a:solidFill>
                  <a:srgbClr val="42FEFC"/>
                </a:solidFill>
                <a:latin typeface="Disket Mono" panose="020B0509050000020004"/>
              </a:rPr>
              <a:t>Bootstrapping is a resampling technique often used in statistical analysis and predictive modeling, including studies on predicting employee turnover using HR data. In the context of such a study, bootstrapping involves creating multiple subsets of the original HR dataset by sampling with replacement. These subsets are then used to assess the variability of a predictive model's performance and to estimate the accuracy of its predictions.</a:t>
            </a:r>
            <a:endParaRPr lang="en-US" sz="2210">
              <a:solidFill>
                <a:srgbClr val="42FEFC"/>
              </a:solidFill>
              <a:latin typeface="Disket Mono" panose="020B0509050000020004"/>
            </a:endParaRPr>
          </a:p>
          <a:p>
            <a:pPr algn="ctr">
              <a:lnSpc>
                <a:spcPts val="3090"/>
              </a:lnSpc>
            </a:pPr>
            <a:endParaRPr lang="en-US" sz="2210">
              <a:solidFill>
                <a:srgbClr val="42FEFC"/>
              </a:solidFill>
              <a:latin typeface="Disket Mono" panose="020B0509050000020004"/>
            </a:endParaRPr>
          </a:p>
          <a:p>
            <a:pPr algn="ctr">
              <a:lnSpc>
                <a:spcPts val="3090"/>
              </a:lnSpc>
            </a:pPr>
            <a:r>
              <a:rPr lang="en-US" sz="2210">
                <a:solidFill>
                  <a:srgbClr val="42FEFC"/>
                </a:solidFill>
                <a:latin typeface="Disket Mono" panose="020B0509050000020004"/>
              </a:rPr>
              <a:t>One common application of bootstrapping in this context is to calculate confidence intervals for model performance metrics, such as accuracy, precision, recall, or the area under the receiver operating characteristic (ROC) curve. By repeatedly resampling the data and evaluating the model on each resampled dataset, researchers can obtain a distribution of performance metrics, which can be used to quantify the uncertainty associated with the model's predictions.</a:t>
            </a:r>
            <a:endParaRPr lang="en-US" sz="2210">
              <a:solidFill>
                <a:srgbClr val="42FEFC"/>
              </a:solidFill>
              <a:latin typeface="Disket Mono" panose="020B05090500000200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99035"/>
          </a:xfrm>
          <a:custGeom>
            <a:avLst/>
            <a:gdLst/>
            <a:ahLst/>
            <a:cxnLst/>
            <a:rect l="l" t="t" r="r" b="b"/>
            <a:pathLst>
              <a:path w="18288000" h="10399035">
                <a:moveTo>
                  <a:pt x="0" y="0"/>
                </a:moveTo>
                <a:lnTo>
                  <a:pt x="18288000" y="0"/>
                </a:lnTo>
                <a:lnTo>
                  <a:pt x="18288000" y="10399035"/>
                </a:lnTo>
                <a:lnTo>
                  <a:pt x="0" y="10399035"/>
                </a:lnTo>
                <a:lnTo>
                  <a:pt x="0" y="0"/>
                </a:lnTo>
                <a:close/>
              </a:path>
            </a:pathLst>
          </a:custGeom>
          <a:blipFill>
            <a:blip r:embed="rId1"/>
            <a:stretch>
              <a:fillRect t="-8584" b="-8584"/>
            </a:stretch>
          </a:blipFill>
        </p:spPr>
      </p:sp>
      <p:sp>
        <p:nvSpPr>
          <p:cNvPr id="3" name="Freeform 3"/>
          <p:cNvSpPr/>
          <p:nvPr/>
        </p:nvSpPr>
        <p:spPr>
          <a:xfrm rot="-9957510">
            <a:off x="8126969" y="2812186"/>
            <a:ext cx="14546942" cy="12892227"/>
          </a:xfrm>
          <a:custGeom>
            <a:avLst/>
            <a:gdLst/>
            <a:ahLst/>
            <a:cxnLst/>
            <a:rect l="l" t="t" r="r" b="b"/>
            <a:pathLst>
              <a:path w="14546942" h="12892227">
                <a:moveTo>
                  <a:pt x="0" y="0"/>
                </a:moveTo>
                <a:lnTo>
                  <a:pt x="14546941" y="0"/>
                </a:lnTo>
                <a:lnTo>
                  <a:pt x="14546941" y="12892228"/>
                </a:lnTo>
                <a:lnTo>
                  <a:pt x="0" y="12892228"/>
                </a:lnTo>
                <a:lnTo>
                  <a:pt x="0" y="0"/>
                </a:lnTo>
                <a:close/>
              </a:path>
            </a:pathLst>
          </a:custGeom>
          <a:blipFill>
            <a:blip r:embed="rId2"/>
            <a:stretch>
              <a:fillRect/>
            </a:stretch>
          </a:blipFill>
        </p:spPr>
      </p:sp>
      <p:sp>
        <p:nvSpPr>
          <p:cNvPr id="4" name="Freeform 4"/>
          <p:cNvSpPr/>
          <p:nvPr/>
        </p:nvSpPr>
        <p:spPr>
          <a:xfrm>
            <a:off x="0" y="6635115"/>
            <a:ext cx="18288000" cy="3651885"/>
          </a:xfrm>
          <a:custGeom>
            <a:avLst/>
            <a:gdLst/>
            <a:ahLst/>
            <a:cxnLst/>
            <a:rect l="l" t="t" r="r" b="b"/>
            <a:pathLst>
              <a:path w="18288000" h="3651885">
                <a:moveTo>
                  <a:pt x="0" y="0"/>
                </a:moveTo>
                <a:lnTo>
                  <a:pt x="18288000" y="0"/>
                </a:lnTo>
                <a:lnTo>
                  <a:pt x="18288000" y="3651885"/>
                </a:lnTo>
                <a:lnTo>
                  <a:pt x="0" y="3651885"/>
                </a:lnTo>
                <a:lnTo>
                  <a:pt x="0" y="0"/>
                </a:lnTo>
                <a:close/>
              </a:path>
            </a:pathLst>
          </a:custGeom>
          <a:blipFill>
            <a:blip r:embed="rId3"/>
            <a:stretch>
              <a:fillRect t="-6338" b="-6338"/>
            </a:stretch>
          </a:blipFill>
        </p:spPr>
      </p:sp>
      <p:sp>
        <p:nvSpPr>
          <p:cNvPr id="5" name="Freeform 5"/>
          <p:cNvSpPr/>
          <p:nvPr/>
        </p:nvSpPr>
        <p:spPr>
          <a:xfrm>
            <a:off x="14666534" y="598993"/>
            <a:ext cx="3060352" cy="2800222"/>
          </a:xfrm>
          <a:custGeom>
            <a:avLst/>
            <a:gdLst/>
            <a:ahLst/>
            <a:cxnLst/>
            <a:rect l="l" t="t" r="r" b="b"/>
            <a:pathLst>
              <a:path w="3060352" h="2800222">
                <a:moveTo>
                  <a:pt x="0" y="0"/>
                </a:moveTo>
                <a:lnTo>
                  <a:pt x="3060353" y="0"/>
                </a:lnTo>
                <a:lnTo>
                  <a:pt x="3060353" y="2800222"/>
                </a:lnTo>
                <a:lnTo>
                  <a:pt x="0" y="2800222"/>
                </a:lnTo>
                <a:lnTo>
                  <a:pt x="0" y="0"/>
                </a:lnTo>
                <a:close/>
              </a:path>
            </a:pathLst>
          </a:custGeom>
          <a:blipFill>
            <a:blip r:embed="rId4"/>
            <a:stretch>
              <a:fillRect/>
            </a:stretch>
          </a:blipFill>
        </p:spPr>
      </p:sp>
      <p:sp>
        <p:nvSpPr>
          <p:cNvPr id="6" name="Freeform 6"/>
          <p:cNvSpPr/>
          <p:nvPr/>
        </p:nvSpPr>
        <p:spPr>
          <a:xfrm>
            <a:off x="5582607" y="1638124"/>
            <a:ext cx="7122786" cy="7122786"/>
          </a:xfrm>
          <a:custGeom>
            <a:avLst/>
            <a:gdLst/>
            <a:ahLst/>
            <a:cxnLst/>
            <a:rect l="l" t="t" r="r" b="b"/>
            <a:pathLst>
              <a:path w="7122786" h="7122786">
                <a:moveTo>
                  <a:pt x="0" y="0"/>
                </a:moveTo>
                <a:lnTo>
                  <a:pt x="7122786" y="0"/>
                </a:lnTo>
                <a:lnTo>
                  <a:pt x="7122786" y="7122786"/>
                </a:lnTo>
                <a:lnTo>
                  <a:pt x="0" y="7122786"/>
                </a:lnTo>
                <a:lnTo>
                  <a:pt x="0" y="0"/>
                </a:lnTo>
                <a:close/>
              </a:path>
            </a:pathLst>
          </a:custGeom>
          <a:blipFill>
            <a:blip r:embed="rId5">
              <a:alphaModFix amt="80000"/>
            </a:blip>
            <a:stretch>
              <a:fillRect/>
            </a:stretch>
          </a:blipFill>
        </p:spPr>
      </p:sp>
      <p:sp>
        <p:nvSpPr>
          <p:cNvPr id="7" name="Freeform 7"/>
          <p:cNvSpPr/>
          <p:nvPr/>
        </p:nvSpPr>
        <p:spPr>
          <a:xfrm rot="-4080328">
            <a:off x="-8203282" y="-3416920"/>
            <a:ext cx="19756913" cy="13632270"/>
          </a:xfrm>
          <a:custGeom>
            <a:avLst/>
            <a:gdLst/>
            <a:ahLst/>
            <a:cxnLst/>
            <a:rect l="l" t="t" r="r" b="b"/>
            <a:pathLst>
              <a:path w="19756913" h="13632270">
                <a:moveTo>
                  <a:pt x="0" y="0"/>
                </a:moveTo>
                <a:lnTo>
                  <a:pt x="19756913" y="0"/>
                </a:lnTo>
                <a:lnTo>
                  <a:pt x="19756913" y="13632270"/>
                </a:lnTo>
                <a:lnTo>
                  <a:pt x="0" y="13632270"/>
                </a:lnTo>
                <a:lnTo>
                  <a:pt x="0" y="0"/>
                </a:lnTo>
                <a:close/>
              </a:path>
            </a:pathLst>
          </a:custGeom>
          <a:blipFill>
            <a:blip r:embed="rId6"/>
            <a:stretch>
              <a:fillRect/>
            </a:stretch>
          </a:blipFill>
        </p:spPr>
      </p:sp>
      <p:sp>
        <p:nvSpPr>
          <p:cNvPr id="8" name="Freeform 8"/>
          <p:cNvSpPr/>
          <p:nvPr/>
        </p:nvSpPr>
        <p:spPr>
          <a:xfrm>
            <a:off x="9772154" y="598993"/>
            <a:ext cx="3845468" cy="4114800"/>
          </a:xfrm>
          <a:custGeom>
            <a:avLst/>
            <a:gdLst/>
            <a:ahLst/>
            <a:cxnLst/>
            <a:rect l="l" t="t" r="r" b="b"/>
            <a:pathLst>
              <a:path w="3845468" h="4114800">
                <a:moveTo>
                  <a:pt x="0" y="0"/>
                </a:moveTo>
                <a:lnTo>
                  <a:pt x="3845467" y="0"/>
                </a:lnTo>
                <a:lnTo>
                  <a:pt x="3845467" y="4114800"/>
                </a:lnTo>
                <a:lnTo>
                  <a:pt x="0" y="4114800"/>
                </a:lnTo>
                <a:lnTo>
                  <a:pt x="0" y="0"/>
                </a:lnTo>
                <a:close/>
              </a:path>
            </a:pathLst>
          </a:custGeom>
          <a:blipFill>
            <a:blip r:embed="rId7"/>
            <a:stretch>
              <a:fillRect/>
            </a:stretch>
          </a:blipFill>
        </p:spPr>
      </p:sp>
      <p:sp>
        <p:nvSpPr>
          <p:cNvPr id="9" name="TextBox 9"/>
          <p:cNvSpPr txBox="1"/>
          <p:nvPr/>
        </p:nvSpPr>
        <p:spPr>
          <a:xfrm>
            <a:off x="2091290" y="4391733"/>
            <a:ext cx="14105421" cy="1706246"/>
          </a:xfrm>
          <a:prstGeom prst="rect">
            <a:avLst/>
          </a:prstGeom>
        </p:spPr>
        <p:txBody>
          <a:bodyPr lIns="0" tIns="0" rIns="0" bIns="0" rtlCol="0" anchor="t">
            <a:spAutoFit/>
          </a:bodyPr>
          <a:lstStyle/>
          <a:p>
            <a:pPr algn="ctr">
              <a:lnSpc>
                <a:spcPts val="12800"/>
              </a:lnSpc>
            </a:pPr>
            <a:r>
              <a:rPr lang="en-US" sz="12800">
                <a:solidFill>
                  <a:srgbClr val="FFF9E1"/>
                </a:solidFill>
                <a:latin typeface="Inndam" panose="00000500000000000000"/>
              </a:rPr>
              <a:t>ANALYSIS</a:t>
            </a:r>
            <a:endParaRPr lang="en-US" sz="12800">
              <a:solidFill>
                <a:srgbClr val="FFF9E1"/>
              </a:solidFill>
              <a:latin typeface="Inndam"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1028700" y="1196352"/>
            <a:ext cx="1447222" cy="8136280"/>
          </a:xfrm>
          <a:prstGeom prst="rect">
            <a:avLst/>
          </a:prstGeom>
        </p:spPr>
        <p:txBody>
          <a:bodyPr lIns="0" tIns="0" rIns="0" bIns="0" rtlCol="0" anchor="t">
            <a:spAutoFit/>
          </a:bodyPr>
          <a:lstStyle/>
          <a:p>
            <a:pPr algn="ctr">
              <a:lnSpc>
                <a:spcPts val="7950"/>
              </a:lnSpc>
            </a:pPr>
            <a:r>
              <a:rPr lang="en-US" sz="7950">
                <a:solidFill>
                  <a:srgbClr val="FFF9E1"/>
                </a:solidFill>
                <a:latin typeface="Inndam" panose="00000500000000000000"/>
              </a:rPr>
              <a:t>A</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N</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A</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L</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Y</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S</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I</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S</a:t>
            </a:r>
            <a:endParaRPr lang="en-US" sz="7950">
              <a:solidFill>
                <a:srgbClr val="FFF9E1"/>
              </a:solidFill>
              <a:latin typeface="Inndam" panose="00000500000000000000"/>
            </a:endParaRPr>
          </a:p>
        </p:txBody>
      </p:sp>
      <p:pic>
        <p:nvPicPr>
          <p:cNvPr id="15" name="Picture 14"/>
          <p:cNvPicPr>
            <a:picLocks noChangeAspect="1"/>
          </p:cNvPicPr>
          <p:nvPr/>
        </p:nvPicPr>
        <p:blipFill>
          <a:blip r:embed="rId2"/>
          <a:stretch>
            <a:fillRect/>
          </a:stretch>
        </p:blipFill>
        <p:spPr>
          <a:xfrm>
            <a:off x="2514600" y="2552700"/>
            <a:ext cx="10217785" cy="2353945"/>
          </a:xfrm>
          <a:prstGeom prst="rect">
            <a:avLst/>
          </a:prstGeom>
        </p:spPr>
      </p:pic>
      <p:sp>
        <p:nvSpPr>
          <p:cNvPr id="16" name="Line Callout 1 15"/>
          <p:cNvSpPr/>
          <p:nvPr/>
        </p:nvSpPr>
        <p:spPr>
          <a:xfrm>
            <a:off x="8229354" y="3238188"/>
            <a:ext cx="3136684" cy="612648"/>
          </a:xfrm>
          <a:prstGeom prst="borderCallout1">
            <a:avLst>
              <a:gd name="adj1" fmla="val 18750"/>
              <a:gd name="adj2" fmla="val -8333"/>
              <a:gd name="adj3" fmla="val 66489"/>
              <a:gd name="adj4" fmla="val -7434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dirty="0"/>
              <a:t>Create explainer object</a:t>
            </a:r>
            <a:endParaRPr lang="en-US" dirty="0"/>
          </a:p>
        </p:txBody>
      </p:sp>
      <p:pic>
        <p:nvPicPr>
          <p:cNvPr id="17" name="Picture 16"/>
          <p:cNvPicPr>
            <a:picLocks noChangeAspect="1"/>
          </p:cNvPicPr>
          <p:nvPr/>
        </p:nvPicPr>
        <p:blipFill>
          <a:blip r:embed="rId3"/>
          <a:stretch>
            <a:fillRect/>
          </a:stretch>
        </p:blipFill>
        <p:spPr>
          <a:xfrm>
            <a:off x="2590800" y="5762625"/>
            <a:ext cx="10101580" cy="2533650"/>
          </a:xfrm>
          <a:prstGeom prst="rect">
            <a:avLst/>
          </a:prstGeom>
        </p:spPr>
      </p:pic>
      <p:sp>
        <p:nvSpPr>
          <p:cNvPr id="18" name="Line Callout 1 17"/>
          <p:cNvSpPr/>
          <p:nvPr/>
        </p:nvSpPr>
        <p:spPr>
          <a:xfrm>
            <a:off x="8534400" y="6591300"/>
            <a:ext cx="3346450" cy="588010"/>
          </a:xfrm>
          <a:prstGeom prst="borderCallout1">
            <a:avLst>
              <a:gd name="adj1" fmla="val 37580"/>
              <a:gd name="adj2" fmla="val -8330"/>
              <a:gd name="adj3" fmla="val -32397"/>
              <a:gd name="adj4" fmla="val -8574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dirty="0"/>
              <a:t>Explain new observations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1028700" y="1196352"/>
            <a:ext cx="1447222" cy="8136280"/>
          </a:xfrm>
          <a:prstGeom prst="rect">
            <a:avLst/>
          </a:prstGeom>
        </p:spPr>
        <p:txBody>
          <a:bodyPr lIns="0" tIns="0" rIns="0" bIns="0" rtlCol="0" anchor="t">
            <a:spAutoFit/>
          </a:bodyPr>
          <a:lstStyle/>
          <a:p>
            <a:pPr algn="ctr">
              <a:lnSpc>
                <a:spcPts val="7950"/>
              </a:lnSpc>
            </a:pPr>
            <a:r>
              <a:rPr lang="en-US" sz="7950">
                <a:solidFill>
                  <a:srgbClr val="FFF9E1"/>
                </a:solidFill>
                <a:latin typeface="Inndam" panose="00000500000000000000"/>
              </a:rPr>
              <a:t>A</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N</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A</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L</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Y</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S</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I</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S</a:t>
            </a:r>
            <a:endParaRPr lang="en-US" sz="7950">
              <a:solidFill>
                <a:srgbClr val="FFF9E1"/>
              </a:solidFill>
              <a:latin typeface="Inndam" panose="00000500000000000000"/>
            </a:endParaRPr>
          </a:p>
        </p:txBody>
      </p:sp>
      <p:pic>
        <p:nvPicPr>
          <p:cNvPr id="19" name="Picture 18"/>
          <p:cNvPicPr>
            <a:picLocks noChangeAspect="1"/>
          </p:cNvPicPr>
          <p:nvPr/>
        </p:nvPicPr>
        <p:blipFill>
          <a:blip r:embed="rId2"/>
          <a:stretch>
            <a:fillRect/>
          </a:stretch>
        </p:blipFill>
        <p:spPr>
          <a:xfrm>
            <a:off x="3048000" y="952500"/>
            <a:ext cx="13495020" cy="2919730"/>
          </a:xfrm>
          <a:prstGeom prst="rect">
            <a:avLst/>
          </a:prstGeom>
        </p:spPr>
      </p:pic>
      <p:pic>
        <p:nvPicPr>
          <p:cNvPr id="20" name="Picture 19"/>
          <p:cNvPicPr>
            <a:picLocks noChangeAspect="1"/>
          </p:cNvPicPr>
          <p:nvPr/>
        </p:nvPicPr>
        <p:blipFill>
          <a:blip r:embed="rId3"/>
          <a:stretch>
            <a:fillRect/>
          </a:stretch>
        </p:blipFill>
        <p:spPr>
          <a:xfrm>
            <a:off x="2992120" y="4342130"/>
            <a:ext cx="13551535" cy="476377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1028700" y="1196352"/>
            <a:ext cx="1447222" cy="8136280"/>
          </a:xfrm>
          <a:prstGeom prst="rect">
            <a:avLst/>
          </a:prstGeom>
        </p:spPr>
        <p:txBody>
          <a:bodyPr lIns="0" tIns="0" rIns="0" bIns="0" rtlCol="0" anchor="t">
            <a:spAutoFit/>
          </a:bodyPr>
          <a:lstStyle/>
          <a:p>
            <a:pPr algn="ctr">
              <a:lnSpc>
                <a:spcPts val="7950"/>
              </a:lnSpc>
            </a:pPr>
            <a:r>
              <a:rPr lang="en-US" sz="7950">
                <a:solidFill>
                  <a:srgbClr val="FFF9E1"/>
                </a:solidFill>
                <a:latin typeface="Inndam" panose="00000500000000000000"/>
              </a:rPr>
              <a:t>A</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N</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A</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L</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Y</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S</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I</a:t>
            </a:r>
            <a:endParaRPr lang="en-US" sz="7950">
              <a:solidFill>
                <a:srgbClr val="FFF9E1"/>
              </a:solidFill>
              <a:latin typeface="Inndam" panose="00000500000000000000"/>
            </a:endParaRPr>
          </a:p>
          <a:p>
            <a:pPr algn="ctr">
              <a:lnSpc>
                <a:spcPts val="7950"/>
              </a:lnSpc>
            </a:pPr>
            <a:r>
              <a:rPr lang="en-US" sz="7950">
                <a:solidFill>
                  <a:srgbClr val="FFF9E1"/>
                </a:solidFill>
                <a:latin typeface="Inndam" panose="00000500000000000000"/>
              </a:rPr>
              <a:t>S</a:t>
            </a:r>
            <a:endParaRPr lang="en-US" sz="7950">
              <a:solidFill>
                <a:srgbClr val="FFF9E1"/>
              </a:solidFill>
              <a:latin typeface="Inndam" panose="00000500000000000000"/>
            </a:endParaRPr>
          </a:p>
        </p:txBody>
      </p:sp>
      <p:pic>
        <p:nvPicPr>
          <p:cNvPr id="4" name="Picture 3"/>
          <p:cNvPicPr>
            <a:picLocks noChangeAspect="1"/>
          </p:cNvPicPr>
          <p:nvPr/>
        </p:nvPicPr>
        <p:blipFill>
          <a:blip r:embed="rId2"/>
          <a:stretch>
            <a:fillRect/>
          </a:stretch>
        </p:blipFill>
        <p:spPr>
          <a:xfrm>
            <a:off x="2475865" y="1104900"/>
            <a:ext cx="14551660" cy="793369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6985773" y="819150"/>
            <a:ext cx="10273527" cy="1727197"/>
          </a:xfrm>
          <a:prstGeom prst="rect">
            <a:avLst/>
          </a:prstGeom>
        </p:spPr>
        <p:txBody>
          <a:bodyPr lIns="0" tIns="0" rIns="0" bIns="0" rtlCol="0" anchor="t">
            <a:spAutoFit/>
          </a:bodyPr>
          <a:lstStyle/>
          <a:p>
            <a:pPr algn="r">
              <a:lnSpc>
                <a:spcPts val="14000"/>
              </a:lnSpc>
              <a:spcBef>
                <a:spcPct val="0"/>
              </a:spcBef>
            </a:pPr>
            <a:r>
              <a:rPr lang="en-US" sz="10000">
                <a:solidFill>
                  <a:srgbClr val="FFF9E1"/>
                </a:solidFill>
                <a:latin typeface="Inndam" panose="00000500000000000000"/>
              </a:rPr>
              <a:t>CONTENT</a:t>
            </a:r>
            <a:endParaRPr lang="en-US" sz="10000">
              <a:solidFill>
                <a:srgbClr val="FFF9E1"/>
              </a:solidFill>
              <a:latin typeface="Inndam" panose="00000500000000000000"/>
            </a:endParaRPr>
          </a:p>
        </p:txBody>
      </p:sp>
      <p:sp>
        <p:nvSpPr>
          <p:cNvPr id="4" name="TextBox 4"/>
          <p:cNvSpPr txBox="1"/>
          <p:nvPr/>
        </p:nvSpPr>
        <p:spPr>
          <a:xfrm>
            <a:off x="10556964" y="2972478"/>
            <a:ext cx="6702336" cy="790575"/>
          </a:xfrm>
          <a:prstGeom prst="rect">
            <a:avLst/>
          </a:prstGeom>
        </p:spPr>
        <p:txBody>
          <a:bodyPr lIns="0" tIns="0" rIns="0" bIns="0" rtlCol="0" anchor="t">
            <a:spAutoFit/>
          </a:bodyPr>
          <a:lstStyle/>
          <a:p>
            <a:pPr algn="r">
              <a:lnSpc>
                <a:spcPts val="6300"/>
              </a:lnSpc>
            </a:pPr>
            <a:r>
              <a:rPr lang="en-US" sz="4500">
                <a:solidFill>
                  <a:srgbClr val="42FEFC"/>
                </a:solidFill>
                <a:latin typeface="Disket Mono" panose="020B0509050000020004"/>
              </a:rPr>
              <a:t>PURPOSE</a:t>
            </a:r>
            <a:endParaRPr lang="en-US" sz="4500">
              <a:solidFill>
                <a:srgbClr val="42FEFC"/>
              </a:solidFill>
              <a:latin typeface="Disket Mono" panose="020B0509050000020004"/>
            </a:endParaRPr>
          </a:p>
        </p:txBody>
      </p:sp>
      <p:sp>
        <p:nvSpPr>
          <p:cNvPr id="5" name="TextBox 5"/>
          <p:cNvSpPr txBox="1"/>
          <p:nvPr/>
        </p:nvSpPr>
        <p:spPr>
          <a:xfrm>
            <a:off x="10556964" y="4055153"/>
            <a:ext cx="6702336" cy="790575"/>
          </a:xfrm>
          <a:prstGeom prst="rect">
            <a:avLst/>
          </a:prstGeom>
        </p:spPr>
        <p:txBody>
          <a:bodyPr lIns="0" tIns="0" rIns="0" bIns="0" rtlCol="0" anchor="t">
            <a:spAutoFit/>
          </a:bodyPr>
          <a:lstStyle/>
          <a:p>
            <a:pPr algn="r">
              <a:lnSpc>
                <a:spcPts val="6300"/>
              </a:lnSpc>
            </a:pPr>
            <a:r>
              <a:rPr lang="en-US" sz="4500">
                <a:solidFill>
                  <a:srgbClr val="42FEFC"/>
                </a:solidFill>
                <a:latin typeface="Disket Mono" panose="020B0509050000020004"/>
              </a:rPr>
              <a:t>HYPOTHESIS</a:t>
            </a:r>
            <a:endParaRPr lang="en-US" sz="4500">
              <a:solidFill>
                <a:srgbClr val="42FEFC"/>
              </a:solidFill>
              <a:latin typeface="Disket Mono" panose="020B0509050000020004"/>
            </a:endParaRPr>
          </a:p>
        </p:txBody>
      </p:sp>
      <p:sp>
        <p:nvSpPr>
          <p:cNvPr id="6" name="TextBox 6"/>
          <p:cNvSpPr txBox="1"/>
          <p:nvPr/>
        </p:nvSpPr>
        <p:spPr>
          <a:xfrm>
            <a:off x="10556964" y="5141003"/>
            <a:ext cx="6702336" cy="790575"/>
          </a:xfrm>
          <a:prstGeom prst="rect">
            <a:avLst/>
          </a:prstGeom>
        </p:spPr>
        <p:txBody>
          <a:bodyPr lIns="0" tIns="0" rIns="0" bIns="0" rtlCol="0" anchor="t">
            <a:spAutoFit/>
          </a:bodyPr>
          <a:lstStyle/>
          <a:p>
            <a:pPr algn="r">
              <a:lnSpc>
                <a:spcPts val="6300"/>
              </a:lnSpc>
            </a:pPr>
            <a:r>
              <a:rPr lang="en-US" sz="4500">
                <a:solidFill>
                  <a:srgbClr val="42FEFC"/>
                </a:solidFill>
                <a:latin typeface="Disket Mono" panose="020B0509050000020004"/>
              </a:rPr>
              <a:t>OBJECTIVES</a:t>
            </a:r>
            <a:endParaRPr lang="en-US" sz="4500">
              <a:solidFill>
                <a:srgbClr val="42FEFC"/>
              </a:solidFill>
              <a:latin typeface="Disket Mono" panose="020B0509050000020004"/>
            </a:endParaRPr>
          </a:p>
        </p:txBody>
      </p:sp>
      <p:sp>
        <p:nvSpPr>
          <p:cNvPr id="7" name="TextBox 7"/>
          <p:cNvSpPr txBox="1"/>
          <p:nvPr/>
        </p:nvSpPr>
        <p:spPr>
          <a:xfrm>
            <a:off x="10556964" y="6226852"/>
            <a:ext cx="6702336" cy="790575"/>
          </a:xfrm>
          <a:prstGeom prst="rect">
            <a:avLst/>
          </a:prstGeom>
        </p:spPr>
        <p:txBody>
          <a:bodyPr lIns="0" tIns="0" rIns="0" bIns="0" rtlCol="0" anchor="t">
            <a:spAutoFit/>
          </a:bodyPr>
          <a:lstStyle/>
          <a:p>
            <a:pPr algn="r">
              <a:lnSpc>
                <a:spcPts val="6300"/>
              </a:lnSpc>
            </a:pPr>
            <a:r>
              <a:rPr lang="en-US" sz="4500">
                <a:solidFill>
                  <a:srgbClr val="42FEFC"/>
                </a:solidFill>
                <a:latin typeface="Disket Mono" panose="020B0509050000020004"/>
              </a:rPr>
              <a:t>METHODOLOGY</a:t>
            </a:r>
            <a:endParaRPr lang="en-US" sz="4500">
              <a:solidFill>
                <a:srgbClr val="42FEFC"/>
              </a:solidFill>
              <a:latin typeface="Disket Mono" panose="020B0509050000020004"/>
            </a:endParaRPr>
          </a:p>
        </p:txBody>
      </p:sp>
      <p:sp>
        <p:nvSpPr>
          <p:cNvPr id="8" name="TextBox 8"/>
          <p:cNvSpPr txBox="1"/>
          <p:nvPr/>
        </p:nvSpPr>
        <p:spPr>
          <a:xfrm>
            <a:off x="10556964" y="7312702"/>
            <a:ext cx="6702336" cy="790575"/>
          </a:xfrm>
          <a:prstGeom prst="rect">
            <a:avLst/>
          </a:prstGeom>
        </p:spPr>
        <p:txBody>
          <a:bodyPr lIns="0" tIns="0" rIns="0" bIns="0" rtlCol="0" anchor="t">
            <a:spAutoFit/>
          </a:bodyPr>
          <a:lstStyle/>
          <a:p>
            <a:pPr algn="r">
              <a:lnSpc>
                <a:spcPts val="6300"/>
              </a:lnSpc>
            </a:pPr>
            <a:r>
              <a:rPr lang="en-US" sz="4500">
                <a:solidFill>
                  <a:srgbClr val="42FEFC"/>
                </a:solidFill>
                <a:latin typeface="Disket Mono" panose="020B0509050000020004"/>
              </a:rPr>
              <a:t>ANALYSIS</a:t>
            </a:r>
            <a:endParaRPr lang="en-US" sz="4500">
              <a:solidFill>
                <a:srgbClr val="42FEFC"/>
              </a:solidFill>
              <a:latin typeface="Disket Mono" panose="020B0509050000020004"/>
            </a:endParaRPr>
          </a:p>
        </p:txBody>
      </p:sp>
      <p:sp>
        <p:nvSpPr>
          <p:cNvPr id="9" name="TextBox 9"/>
          <p:cNvSpPr txBox="1"/>
          <p:nvPr/>
        </p:nvSpPr>
        <p:spPr>
          <a:xfrm>
            <a:off x="10556964" y="8398552"/>
            <a:ext cx="6702336" cy="790575"/>
          </a:xfrm>
          <a:prstGeom prst="rect">
            <a:avLst/>
          </a:prstGeom>
        </p:spPr>
        <p:txBody>
          <a:bodyPr lIns="0" tIns="0" rIns="0" bIns="0" rtlCol="0" anchor="t">
            <a:spAutoFit/>
          </a:bodyPr>
          <a:lstStyle/>
          <a:p>
            <a:pPr algn="r">
              <a:lnSpc>
                <a:spcPts val="6300"/>
              </a:lnSpc>
            </a:pPr>
            <a:r>
              <a:rPr lang="en-US" sz="4500">
                <a:solidFill>
                  <a:srgbClr val="42FEFC"/>
                </a:solidFill>
                <a:latin typeface="Disket Mono" panose="020B0509050000020004"/>
              </a:rPr>
              <a:t>CONCLUSIONS</a:t>
            </a:r>
            <a:endParaRPr lang="en-US" sz="4500">
              <a:solidFill>
                <a:srgbClr val="42FEFC"/>
              </a:solidFill>
              <a:latin typeface="Disket Mono" panose="020B05090500000200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99035"/>
          </a:xfrm>
          <a:custGeom>
            <a:avLst/>
            <a:gdLst/>
            <a:ahLst/>
            <a:cxnLst/>
            <a:rect l="l" t="t" r="r" b="b"/>
            <a:pathLst>
              <a:path w="18288000" h="10399035">
                <a:moveTo>
                  <a:pt x="0" y="0"/>
                </a:moveTo>
                <a:lnTo>
                  <a:pt x="18288000" y="0"/>
                </a:lnTo>
                <a:lnTo>
                  <a:pt x="18288000" y="10399035"/>
                </a:lnTo>
                <a:lnTo>
                  <a:pt x="0" y="10399035"/>
                </a:lnTo>
                <a:lnTo>
                  <a:pt x="0" y="0"/>
                </a:lnTo>
                <a:close/>
              </a:path>
            </a:pathLst>
          </a:custGeom>
          <a:blipFill>
            <a:blip r:embed="rId1"/>
            <a:stretch>
              <a:fillRect t="-8584" b="-8584"/>
            </a:stretch>
          </a:blipFill>
        </p:spPr>
      </p:sp>
      <p:sp>
        <p:nvSpPr>
          <p:cNvPr id="3" name="Freeform 3"/>
          <p:cNvSpPr/>
          <p:nvPr/>
        </p:nvSpPr>
        <p:spPr>
          <a:xfrm>
            <a:off x="2091290" y="3399215"/>
            <a:ext cx="14546942" cy="12892227"/>
          </a:xfrm>
          <a:custGeom>
            <a:avLst/>
            <a:gdLst/>
            <a:ahLst/>
            <a:cxnLst/>
            <a:rect l="l" t="t" r="r" b="b"/>
            <a:pathLst>
              <a:path w="14546942" h="12892227">
                <a:moveTo>
                  <a:pt x="0" y="0"/>
                </a:moveTo>
                <a:lnTo>
                  <a:pt x="14546941" y="0"/>
                </a:lnTo>
                <a:lnTo>
                  <a:pt x="14546941" y="12892227"/>
                </a:lnTo>
                <a:lnTo>
                  <a:pt x="0" y="12892227"/>
                </a:lnTo>
                <a:lnTo>
                  <a:pt x="0" y="0"/>
                </a:lnTo>
                <a:close/>
              </a:path>
            </a:pathLst>
          </a:custGeom>
          <a:blipFill>
            <a:blip r:embed="rId2"/>
            <a:stretch>
              <a:fillRect/>
            </a:stretch>
          </a:blipFill>
        </p:spPr>
      </p:sp>
      <p:sp>
        <p:nvSpPr>
          <p:cNvPr id="4" name="Freeform 4"/>
          <p:cNvSpPr/>
          <p:nvPr/>
        </p:nvSpPr>
        <p:spPr>
          <a:xfrm>
            <a:off x="0" y="6635115"/>
            <a:ext cx="18288000" cy="3651885"/>
          </a:xfrm>
          <a:custGeom>
            <a:avLst/>
            <a:gdLst/>
            <a:ahLst/>
            <a:cxnLst/>
            <a:rect l="l" t="t" r="r" b="b"/>
            <a:pathLst>
              <a:path w="18288000" h="3651885">
                <a:moveTo>
                  <a:pt x="0" y="0"/>
                </a:moveTo>
                <a:lnTo>
                  <a:pt x="18288000" y="0"/>
                </a:lnTo>
                <a:lnTo>
                  <a:pt x="18288000" y="3651885"/>
                </a:lnTo>
                <a:lnTo>
                  <a:pt x="0" y="3651885"/>
                </a:lnTo>
                <a:lnTo>
                  <a:pt x="0" y="0"/>
                </a:lnTo>
                <a:close/>
              </a:path>
            </a:pathLst>
          </a:custGeom>
          <a:blipFill>
            <a:blip r:embed="rId3"/>
            <a:stretch>
              <a:fillRect t="-6338" b="-6338"/>
            </a:stretch>
          </a:blipFill>
        </p:spPr>
      </p:sp>
      <p:sp>
        <p:nvSpPr>
          <p:cNvPr id="5" name="Freeform 5"/>
          <p:cNvSpPr/>
          <p:nvPr/>
        </p:nvSpPr>
        <p:spPr>
          <a:xfrm>
            <a:off x="14666534" y="598993"/>
            <a:ext cx="3060352" cy="2800222"/>
          </a:xfrm>
          <a:custGeom>
            <a:avLst/>
            <a:gdLst/>
            <a:ahLst/>
            <a:cxnLst/>
            <a:rect l="l" t="t" r="r" b="b"/>
            <a:pathLst>
              <a:path w="3060352" h="2800222">
                <a:moveTo>
                  <a:pt x="0" y="0"/>
                </a:moveTo>
                <a:lnTo>
                  <a:pt x="3060353" y="0"/>
                </a:lnTo>
                <a:lnTo>
                  <a:pt x="3060353" y="2800222"/>
                </a:lnTo>
                <a:lnTo>
                  <a:pt x="0" y="2800222"/>
                </a:lnTo>
                <a:lnTo>
                  <a:pt x="0" y="0"/>
                </a:lnTo>
                <a:close/>
              </a:path>
            </a:pathLst>
          </a:custGeom>
          <a:blipFill>
            <a:blip r:embed="rId4"/>
            <a:stretch>
              <a:fillRect/>
            </a:stretch>
          </a:blipFill>
        </p:spPr>
      </p:sp>
      <p:sp>
        <p:nvSpPr>
          <p:cNvPr id="6" name="Freeform 6"/>
          <p:cNvSpPr/>
          <p:nvPr/>
        </p:nvSpPr>
        <p:spPr>
          <a:xfrm>
            <a:off x="5582607" y="1638124"/>
            <a:ext cx="7122786" cy="7122786"/>
          </a:xfrm>
          <a:custGeom>
            <a:avLst/>
            <a:gdLst/>
            <a:ahLst/>
            <a:cxnLst/>
            <a:rect l="l" t="t" r="r" b="b"/>
            <a:pathLst>
              <a:path w="7122786" h="7122786">
                <a:moveTo>
                  <a:pt x="0" y="0"/>
                </a:moveTo>
                <a:lnTo>
                  <a:pt x="7122786" y="0"/>
                </a:lnTo>
                <a:lnTo>
                  <a:pt x="7122786" y="7122786"/>
                </a:lnTo>
                <a:lnTo>
                  <a:pt x="0" y="7122786"/>
                </a:lnTo>
                <a:lnTo>
                  <a:pt x="0" y="0"/>
                </a:lnTo>
                <a:close/>
              </a:path>
            </a:pathLst>
          </a:custGeom>
          <a:blipFill>
            <a:blip r:embed="rId5">
              <a:alphaModFix amt="80000"/>
            </a:blip>
            <a:stretch>
              <a:fillRect/>
            </a:stretch>
          </a:blipFill>
        </p:spPr>
      </p:sp>
      <p:sp>
        <p:nvSpPr>
          <p:cNvPr id="7" name="Freeform 7"/>
          <p:cNvSpPr/>
          <p:nvPr/>
        </p:nvSpPr>
        <p:spPr>
          <a:xfrm>
            <a:off x="-1521557" y="-2159717"/>
            <a:ext cx="10665557" cy="7359234"/>
          </a:xfrm>
          <a:custGeom>
            <a:avLst/>
            <a:gdLst/>
            <a:ahLst/>
            <a:cxnLst/>
            <a:rect l="l" t="t" r="r" b="b"/>
            <a:pathLst>
              <a:path w="10665557" h="7359234">
                <a:moveTo>
                  <a:pt x="0" y="0"/>
                </a:moveTo>
                <a:lnTo>
                  <a:pt x="10665557" y="0"/>
                </a:lnTo>
                <a:lnTo>
                  <a:pt x="10665557" y="7359234"/>
                </a:lnTo>
                <a:lnTo>
                  <a:pt x="0" y="7359234"/>
                </a:lnTo>
                <a:lnTo>
                  <a:pt x="0" y="0"/>
                </a:lnTo>
                <a:close/>
              </a:path>
            </a:pathLst>
          </a:custGeom>
          <a:blipFill>
            <a:blip r:embed="rId6"/>
            <a:stretch>
              <a:fillRect/>
            </a:stretch>
          </a:blipFill>
        </p:spPr>
      </p:sp>
      <p:sp>
        <p:nvSpPr>
          <p:cNvPr id="8" name="Freeform 8"/>
          <p:cNvSpPr/>
          <p:nvPr/>
        </p:nvSpPr>
        <p:spPr>
          <a:xfrm>
            <a:off x="9772154" y="598993"/>
            <a:ext cx="3845468" cy="4114800"/>
          </a:xfrm>
          <a:custGeom>
            <a:avLst/>
            <a:gdLst/>
            <a:ahLst/>
            <a:cxnLst/>
            <a:rect l="l" t="t" r="r" b="b"/>
            <a:pathLst>
              <a:path w="3845468" h="4114800">
                <a:moveTo>
                  <a:pt x="0" y="0"/>
                </a:moveTo>
                <a:lnTo>
                  <a:pt x="3845467" y="0"/>
                </a:lnTo>
                <a:lnTo>
                  <a:pt x="3845467" y="4114800"/>
                </a:lnTo>
                <a:lnTo>
                  <a:pt x="0" y="4114800"/>
                </a:lnTo>
                <a:lnTo>
                  <a:pt x="0" y="0"/>
                </a:lnTo>
                <a:close/>
              </a:path>
            </a:pathLst>
          </a:custGeom>
          <a:blipFill>
            <a:blip r:embed="rId7"/>
            <a:stretch>
              <a:fillRect/>
            </a:stretch>
          </a:blipFill>
        </p:spPr>
      </p:sp>
      <p:sp>
        <p:nvSpPr>
          <p:cNvPr id="9" name="TextBox 9"/>
          <p:cNvSpPr txBox="1"/>
          <p:nvPr/>
        </p:nvSpPr>
        <p:spPr>
          <a:xfrm>
            <a:off x="2091290" y="4391733"/>
            <a:ext cx="14105421" cy="1706246"/>
          </a:xfrm>
          <a:prstGeom prst="rect">
            <a:avLst/>
          </a:prstGeom>
        </p:spPr>
        <p:txBody>
          <a:bodyPr lIns="0" tIns="0" rIns="0" bIns="0" rtlCol="0" anchor="t">
            <a:spAutoFit/>
          </a:bodyPr>
          <a:lstStyle/>
          <a:p>
            <a:pPr algn="ctr">
              <a:lnSpc>
                <a:spcPts val="12800"/>
              </a:lnSpc>
            </a:pPr>
            <a:r>
              <a:rPr lang="en-US" sz="12800">
                <a:solidFill>
                  <a:srgbClr val="FFF9E1"/>
                </a:solidFill>
                <a:latin typeface="Inndam" panose="00000500000000000000"/>
              </a:rPr>
              <a:t>CONCLUSIONS</a:t>
            </a:r>
            <a:endParaRPr lang="en-US" sz="12800">
              <a:solidFill>
                <a:srgbClr val="FFF9E1"/>
              </a:solidFill>
              <a:latin typeface="Inndam" panose="00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642494" y="2924903"/>
            <a:ext cx="12972026" cy="4766811"/>
            <a:chOff x="0" y="0"/>
            <a:chExt cx="2450103" cy="900336"/>
          </a:xfrm>
        </p:grpSpPr>
        <p:sp>
          <p:nvSpPr>
            <p:cNvPr id="4" name="Freeform 4"/>
            <p:cNvSpPr/>
            <p:nvPr/>
          </p:nvSpPr>
          <p:spPr>
            <a:xfrm>
              <a:off x="0" y="0"/>
              <a:ext cx="2450103" cy="900336"/>
            </a:xfrm>
            <a:custGeom>
              <a:avLst/>
              <a:gdLst/>
              <a:ahLst/>
              <a:cxnLst/>
              <a:rect l="l" t="t" r="r" b="b"/>
              <a:pathLst>
                <a:path w="2450103" h="900336">
                  <a:moveTo>
                    <a:pt x="29244" y="0"/>
                  </a:moveTo>
                  <a:lnTo>
                    <a:pt x="2420859" y="0"/>
                  </a:lnTo>
                  <a:cubicBezTo>
                    <a:pt x="2437010" y="0"/>
                    <a:pt x="2450103" y="13093"/>
                    <a:pt x="2450103" y="29244"/>
                  </a:cubicBezTo>
                  <a:lnTo>
                    <a:pt x="2450103" y="871092"/>
                  </a:lnTo>
                  <a:cubicBezTo>
                    <a:pt x="2450103" y="887243"/>
                    <a:pt x="2437010" y="900336"/>
                    <a:pt x="2420859" y="900336"/>
                  </a:cubicBezTo>
                  <a:lnTo>
                    <a:pt x="29244" y="900336"/>
                  </a:lnTo>
                  <a:cubicBezTo>
                    <a:pt x="13093" y="900336"/>
                    <a:pt x="0" y="887243"/>
                    <a:pt x="0" y="871092"/>
                  </a:cubicBezTo>
                  <a:lnTo>
                    <a:pt x="0" y="29244"/>
                  </a:lnTo>
                  <a:cubicBezTo>
                    <a:pt x="0" y="13093"/>
                    <a:pt x="13093" y="0"/>
                    <a:pt x="29244" y="0"/>
                  </a:cubicBezTo>
                  <a:close/>
                </a:path>
              </a:pathLst>
            </a:custGeom>
            <a:solidFill>
              <a:srgbClr val="000000">
                <a:alpha val="0"/>
              </a:srgbClr>
            </a:solidFill>
            <a:ln w="114300" cap="rnd">
              <a:solidFill>
                <a:srgbClr val="C1FF72"/>
              </a:solidFill>
              <a:prstDash val="solid"/>
              <a:round/>
            </a:ln>
          </p:spPr>
        </p:sp>
        <p:sp>
          <p:nvSpPr>
            <p:cNvPr id="5" name="TextBox 5"/>
            <p:cNvSpPr txBox="1"/>
            <p:nvPr/>
          </p:nvSpPr>
          <p:spPr>
            <a:xfrm>
              <a:off x="0" y="-57150"/>
              <a:ext cx="2450103" cy="957486"/>
            </a:xfrm>
            <a:prstGeom prst="rect">
              <a:avLst/>
            </a:prstGeom>
          </p:spPr>
          <p:txBody>
            <a:bodyPr lIns="254000" tIns="254000" rIns="254000" bIns="254000" rtlCol="0" anchor="ctr"/>
            <a:lstStyle/>
            <a:p>
              <a:pPr>
                <a:lnSpc>
                  <a:spcPts val="3360"/>
                </a:lnSpc>
              </a:pPr>
            </a:p>
          </p:txBody>
        </p:sp>
      </p:grpSp>
      <p:sp>
        <p:nvSpPr>
          <p:cNvPr id="6" name="TextBox 6"/>
          <p:cNvSpPr txBox="1"/>
          <p:nvPr/>
        </p:nvSpPr>
        <p:spPr>
          <a:xfrm>
            <a:off x="1514475" y="4037424"/>
            <a:ext cx="9914361" cy="1923415"/>
          </a:xfrm>
          <a:prstGeom prst="rect">
            <a:avLst/>
          </a:prstGeom>
        </p:spPr>
        <p:txBody>
          <a:bodyPr lIns="0" tIns="0" rIns="0" bIns="0" rtlCol="0" anchor="t">
            <a:spAutoFit/>
          </a:bodyPr>
          <a:lstStyle/>
          <a:p>
            <a:pPr algn="ctr">
              <a:lnSpc>
                <a:spcPts val="15000"/>
              </a:lnSpc>
            </a:pPr>
            <a:r>
              <a:rPr lang="en-US" sz="15000">
                <a:solidFill>
                  <a:srgbClr val="FFF9E1"/>
                </a:solidFill>
                <a:latin typeface="Inndam" panose="00000500000000000000"/>
              </a:rPr>
              <a:t>70</a:t>
            </a:r>
            <a:endParaRPr lang="en-US" sz="15000">
              <a:solidFill>
                <a:srgbClr val="FFF9E1"/>
              </a:solidFill>
              <a:latin typeface="Inndam" panose="00000500000000000000"/>
            </a:endParaRPr>
          </a:p>
        </p:txBody>
      </p:sp>
      <p:sp>
        <p:nvSpPr>
          <p:cNvPr id="7" name="TextBox 7"/>
          <p:cNvSpPr txBox="1"/>
          <p:nvPr/>
        </p:nvSpPr>
        <p:spPr>
          <a:xfrm>
            <a:off x="1514475" y="6264978"/>
            <a:ext cx="8915912" cy="504715"/>
          </a:xfrm>
          <a:prstGeom prst="rect">
            <a:avLst/>
          </a:prstGeom>
        </p:spPr>
        <p:txBody>
          <a:bodyPr lIns="0" tIns="0" rIns="0" bIns="0" rtlCol="0" anchor="t">
            <a:spAutoFit/>
          </a:bodyPr>
          <a:lstStyle/>
          <a:p>
            <a:pPr>
              <a:lnSpc>
                <a:spcPts val="4025"/>
              </a:lnSpc>
            </a:pPr>
            <a:r>
              <a:rPr lang="en-US" sz="2875">
                <a:solidFill>
                  <a:srgbClr val="42FEFC"/>
                </a:solidFill>
                <a:latin typeface="Disket Mono" panose="020B0509050000020004"/>
              </a:rPr>
              <a:t>ESTIMATED NUMBER OF AUDIENCE</a:t>
            </a:r>
            <a:endParaRPr lang="en-US" sz="2875">
              <a:solidFill>
                <a:srgbClr val="42FEFC"/>
              </a:solidFill>
              <a:latin typeface="Disket Mono" panose="020B0509050000020004"/>
            </a:endParaRPr>
          </a:p>
        </p:txBody>
      </p:sp>
      <p:sp>
        <p:nvSpPr>
          <p:cNvPr id="8" name="Freeform 8"/>
          <p:cNvSpPr/>
          <p:nvPr/>
        </p:nvSpPr>
        <p:spPr>
          <a:xfrm>
            <a:off x="10377598" y="0"/>
            <a:ext cx="8268250" cy="10287000"/>
          </a:xfrm>
          <a:custGeom>
            <a:avLst/>
            <a:gdLst/>
            <a:ahLst/>
            <a:cxnLst/>
            <a:rect l="l" t="t" r="r" b="b"/>
            <a:pathLst>
              <a:path w="8268250" h="10287000">
                <a:moveTo>
                  <a:pt x="0" y="0"/>
                </a:moveTo>
                <a:lnTo>
                  <a:pt x="8268250" y="0"/>
                </a:lnTo>
                <a:lnTo>
                  <a:pt x="8268250" y="10287000"/>
                </a:lnTo>
                <a:lnTo>
                  <a:pt x="0" y="10287000"/>
                </a:lnTo>
                <a:lnTo>
                  <a:pt x="0" y="0"/>
                </a:lnTo>
                <a:close/>
              </a:path>
            </a:pathLst>
          </a:custGeom>
          <a:blipFill>
            <a:blip r:embed="rId2"/>
            <a:stretch>
              <a:fillRect l="-57345" t="-9222" r="-78148" b="-16885"/>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grpSp>
        <p:nvGrpSpPr>
          <p:cNvPr id="3" name="Group 3"/>
          <p:cNvGrpSpPr/>
          <p:nvPr/>
        </p:nvGrpSpPr>
        <p:grpSpPr>
          <a:xfrm rot="0">
            <a:off x="574807" y="589386"/>
            <a:ext cx="17138386" cy="9108228"/>
            <a:chOff x="0" y="0"/>
            <a:chExt cx="3237027" cy="1720324"/>
          </a:xfrm>
        </p:grpSpPr>
        <p:sp>
          <p:nvSpPr>
            <p:cNvPr id="4" name="Freeform 4"/>
            <p:cNvSpPr/>
            <p:nvPr/>
          </p:nvSpPr>
          <p:spPr>
            <a:xfrm>
              <a:off x="0" y="0"/>
              <a:ext cx="3237027" cy="1720324"/>
            </a:xfrm>
            <a:custGeom>
              <a:avLst/>
              <a:gdLst/>
              <a:ahLst/>
              <a:cxnLst/>
              <a:rect l="l" t="t" r="r" b="b"/>
              <a:pathLst>
                <a:path w="3237027" h="1720324">
                  <a:moveTo>
                    <a:pt x="22135" y="0"/>
                  </a:moveTo>
                  <a:lnTo>
                    <a:pt x="3214893" y="0"/>
                  </a:lnTo>
                  <a:cubicBezTo>
                    <a:pt x="3227117" y="0"/>
                    <a:pt x="3237027" y="9910"/>
                    <a:pt x="3237027" y="22135"/>
                  </a:cubicBezTo>
                  <a:lnTo>
                    <a:pt x="3237027" y="1698190"/>
                  </a:lnTo>
                  <a:cubicBezTo>
                    <a:pt x="3237027" y="1710414"/>
                    <a:pt x="3227117" y="1720324"/>
                    <a:pt x="3214893" y="1720324"/>
                  </a:cubicBezTo>
                  <a:lnTo>
                    <a:pt x="22135" y="1720324"/>
                  </a:lnTo>
                  <a:cubicBezTo>
                    <a:pt x="9910" y="1720324"/>
                    <a:pt x="0" y="1710414"/>
                    <a:pt x="0" y="1698190"/>
                  </a:cubicBezTo>
                  <a:lnTo>
                    <a:pt x="0" y="22135"/>
                  </a:lnTo>
                  <a:cubicBezTo>
                    <a:pt x="0" y="9910"/>
                    <a:pt x="9910" y="0"/>
                    <a:pt x="22135" y="0"/>
                  </a:cubicBezTo>
                  <a:close/>
                </a:path>
              </a:pathLst>
            </a:custGeom>
            <a:solidFill>
              <a:srgbClr val="000000">
                <a:alpha val="0"/>
              </a:srgbClr>
            </a:solidFill>
            <a:ln w="114300" cap="rnd">
              <a:solidFill>
                <a:srgbClr val="C1FF72"/>
              </a:solidFill>
              <a:prstDash val="solid"/>
              <a:round/>
            </a:ln>
          </p:spPr>
        </p:sp>
        <p:sp>
          <p:nvSpPr>
            <p:cNvPr id="5" name="TextBox 5"/>
            <p:cNvSpPr txBox="1"/>
            <p:nvPr/>
          </p:nvSpPr>
          <p:spPr>
            <a:xfrm>
              <a:off x="0" y="-57150"/>
              <a:ext cx="3237027" cy="1777474"/>
            </a:xfrm>
            <a:prstGeom prst="rect">
              <a:avLst/>
            </a:prstGeom>
          </p:spPr>
          <p:txBody>
            <a:bodyPr lIns="254000" tIns="254000" rIns="254000" bIns="254000" rtlCol="0" anchor="ctr"/>
            <a:lstStyle/>
            <a:p>
              <a:pPr>
                <a:lnSpc>
                  <a:spcPts val="3360"/>
                </a:lnSpc>
              </a:pPr>
            </a:p>
          </p:txBody>
        </p:sp>
      </p:grpSp>
      <p:sp>
        <p:nvSpPr>
          <p:cNvPr id="6" name="TextBox 6"/>
          <p:cNvSpPr txBox="1"/>
          <p:nvPr/>
        </p:nvSpPr>
        <p:spPr>
          <a:xfrm>
            <a:off x="2740672" y="1776379"/>
            <a:ext cx="12806655" cy="1219206"/>
          </a:xfrm>
          <a:prstGeom prst="rect">
            <a:avLst/>
          </a:prstGeom>
        </p:spPr>
        <p:txBody>
          <a:bodyPr lIns="0" tIns="0" rIns="0" bIns="0" rtlCol="0" anchor="t">
            <a:spAutoFit/>
          </a:bodyPr>
          <a:lstStyle/>
          <a:p>
            <a:pPr algn="ctr">
              <a:lnSpc>
                <a:spcPts val="9000"/>
              </a:lnSpc>
            </a:pPr>
            <a:r>
              <a:rPr lang="en-US" sz="9000">
                <a:solidFill>
                  <a:srgbClr val="FFF9E1"/>
                </a:solidFill>
                <a:latin typeface="Inndam" panose="00000500000000000000"/>
              </a:rPr>
              <a:t>CONCLUSION</a:t>
            </a:r>
            <a:endParaRPr lang="en-US" sz="9000">
              <a:solidFill>
                <a:srgbClr val="FFF9E1"/>
              </a:solidFill>
              <a:latin typeface="Inndam" panose="00000500000000000000"/>
            </a:endParaRPr>
          </a:p>
        </p:txBody>
      </p:sp>
      <p:sp>
        <p:nvSpPr>
          <p:cNvPr id="7" name="TextBox 7"/>
          <p:cNvSpPr txBox="1"/>
          <p:nvPr/>
        </p:nvSpPr>
        <p:spPr>
          <a:xfrm>
            <a:off x="1553845" y="3721100"/>
            <a:ext cx="15180310" cy="4750435"/>
          </a:xfrm>
          <a:prstGeom prst="rect">
            <a:avLst/>
          </a:prstGeom>
        </p:spPr>
        <p:txBody>
          <a:bodyPr lIns="0" tIns="0" rIns="0" bIns="0" rtlCol="0" anchor="t">
            <a:noAutofit/>
          </a:bodyPr>
          <a:lstStyle/>
          <a:p>
            <a:pPr algn="l">
              <a:lnSpc>
                <a:spcPts val="3920"/>
              </a:lnSpc>
            </a:pPr>
            <a:r>
              <a:rPr lang="en-US" sz="2800">
                <a:solidFill>
                  <a:srgbClr val="42FEFC"/>
                </a:solidFill>
                <a:latin typeface="Disket Mono" panose="020B0509050000020004"/>
              </a:rPr>
              <a:t>CAN USE PREDICTIVE ANALYTICS &amp; ML FOR HR </a:t>
            </a:r>
            <a:br>
              <a:rPr lang="en-US" sz="2800">
                <a:solidFill>
                  <a:srgbClr val="42FEFC"/>
                </a:solidFill>
                <a:latin typeface="Disket Mono" panose="020B0509050000020004"/>
              </a:rPr>
            </a:br>
            <a:r>
              <a:rPr lang="en-US" sz="2800">
                <a:solidFill>
                  <a:srgbClr val="42FEFC"/>
                </a:solidFill>
                <a:latin typeface="Disket Mono" panose="020B0509050000020004"/>
              </a:rPr>
              <a:t>PREDICTED TURNOVER</a:t>
            </a:r>
            <a:br>
              <a:rPr lang="en-US" sz="2800">
                <a:solidFill>
                  <a:srgbClr val="42FEFC"/>
                </a:solidFill>
                <a:latin typeface="Disket Mono" panose="020B0509050000020004"/>
              </a:rPr>
            </a:br>
            <a:r>
              <a:rPr lang="en-US" sz="2800">
                <a:solidFill>
                  <a:srgbClr val="42FEFC"/>
                </a:solidFill>
                <a:latin typeface="Disket Mono" panose="020B0509050000020004"/>
              </a:rPr>
              <a:t>88% ACCURACY</a:t>
            </a:r>
            <a:br>
              <a:rPr lang="en-US" sz="2800">
                <a:solidFill>
                  <a:srgbClr val="42FEFC"/>
                </a:solidFill>
                <a:latin typeface="Disket Mono" panose="020B0509050000020004"/>
              </a:rPr>
            </a:br>
            <a:r>
              <a:rPr lang="en-US" sz="2800">
                <a:solidFill>
                  <a:srgbClr val="42FEFC"/>
                </a:solidFill>
                <a:latin typeface="Disket Mono" panose="020B0509050000020004"/>
              </a:rPr>
              <a:t>62% RECALL IMPORTANT!</a:t>
            </a:r>
            <a:endParaRPr lang="en-US" sz="2800">
              <a:solidFill>
                <a:srgbClr val="42FEFC"/>
              </a:solidFill>
              <a:latin typeface="Disket Mono" panose="020B0509050000020004"/>
            </a:endParaRPr>
          </a:p>
          <a:p>
            <a:pPr algn="l">
              <a:lnSpc>
                <a:spcPts val="3920"/>
              </a:lnSpc>
            </a:pPr>
            <a:endParaRPr lang="en-US" sz="2800">
              <a:solidFill>
                <a:srgbClr val="42FEFC"/>
              </a:solidFill>
              <a:latin typeface="Disket Mono" panose="020B0509050000020004"/>
            </a:endParaRPr>
          </a:p>
          <a:p>
            <a:pPr algn="l">
              <a:lnSpc>
                <a:spcPts val="3920"/>
              </a:lnSpc>
            </a:pPr>
            <a:r>
              <a:rPr lang="en-US" sz="2800">
                <a:solidFill>
                  <a:srgbClr val="42FEFC"/>
                </a:solidFill>
                <a:latin typeface="Disket Mono" panose="020B0509050000020004"/>
              </a:rPr>
              <a:t>CAN EXPLAINED BLACK-BOX MODEL</a:t>
            </a:r>
            <a:br>
              <a:rPr lang="en-US" sz="2800">
                <a:solidFill>
                  <a:srgbClr val="42FEFC"/>
                </a:solidFill>
                <a:latin typeface="Disket Mono" panose="020B0509050000020004"/>
              </a:rPr>
            </a:br>
            <a:r>
              <a:rPr lang="en-US" sz="2800">
                <a:solidFill>
                  <a:srgbClr val="42FEFC"/>
                </a:solidFill>
                <a:latin typeface="Disket Mono" panose="020B0509050000020004"/>
              </a:rPr>
              <a:t>TURNOVER GREATER BASED ON JOB ROLE &amp; OVERTIME</a:t>
            </a:r>
            <a:br>
              <a:rPr lang="en-US" sz="2800">
                <a:solidFill>
                  <a:srgbClr val="42FEFC"/>
                </a:solidFill>
                <a:latin typeface="Disket Mono" panose="020B0509050000020004"/>
              </a:rPr>
            </a:br>
            <a:endParaRPr lang="en-US" sz="2800">
              <a:solidFill>
                <a:srgbClr val="42FEFC"/>
              </a:solidFill>
              <a:latin typeface="Disket Mono" panose="020B0509050000020004"/>
            </a:endParaRPr>
          </a:p>
          <a:p>
            <a:pPr algn="l">
              <a:lnSpc>
                <a:spcPts val="3920"/>
              </a:lnSpc>
            </a:pPr>
            <a:r>
              <a:rPr lang="en-US" sz="2800">
                <a:solidFill>
                  <a:srgbClr val="42FEFC"/>
                </a:solidFill>
                <a:latin typeface="Disket Mono" panose="020B0509050000020004"/>
              </a:rPr>
              <a:t>FRAME WORK FOR HIGH ACCURACY &amp; EXPLAINABILITY</a:t>
            </a:r>
            <a:endParaRPr lang="en-US" sz="2800">
              <a:solidFill>
                <a:srgbClr val="42FEFC"/>
              </a:solidFill>
              <a:latin typeface="Disket Mono" panose="020B05090500000200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grpSp>
        <p:nvGrpSpPr>
          <p:cNvPr id="3" name="Group 3"/>
          <p:cNvGrpSpPr/>
          <p:nvPr/>
        </p:nvGrpSpPr>
        <p:grpSpPr>
          <a:xfrm rot="0">
            <a:off x="574807" y="589386"/>
            <a:ext cx="17138386" cy="9108228"/>
            <a:chOff x="0" y="0"/>
            <a:chExt cx="3237027" cy="1720324"/>
          </a:xfrm>
        </p:grpSpPr>
        <p:sp>
          <p:nvSpPr>
            <p:cNvPr id="4" name="Freeform 4"/>
            <p:cNvSpPr/>
            <p:nvPr/>
          </p:nvSpPr>
          <p:spPr>
            <a:xfrm>
              <a:off x="0" y="0"/>
              <a:ext cx="3237027" cy="1720324"/>
            </a:xfrm>
            <a:custGeom>
              <a:avLst/>
              <a:gdLst/>
              <a:ahLst/>
              <a:cxnLst/>
              <a:rect l="l" t="t" r="r" b="b"/>
              <a:pathLst>
                <a:path w="3237027" h="1720324">
                  <a:moveTo>
                    <a:pt x="22135" y="0"/>
                  </a:moveTo>
                  <a:lnTo>
                    <a:pt x="3214893" y="0"/>
                  </a:lnTo>
                  <a:cubicBezTo>
                    <a:pt x="3227117" y="0"/>
                    <a:pt x="3237027" y="9910"/>
                    <a:pt x="3237027" y="22135"/>
                  </a:cubicBezTo>
                  <a:lnTo>
                    <a:pt x="3237027" y="1698190"/>
                  </a:lnTo>
                  <a:cubicBezTo>
                    <a:pt x="3237027" y="1710414"/>
                    <a:pt x="3227117" y="1720324"/>
                    <a:pt x="3214893" y="1720324"/>
                  </a:cubicBezTo>
                  <a:lnTo>
                    <a:pt x="22135" y="1720324"/>
                  </a:lnTo>
                  <a:cubicBezTo>
                    <a:pt x="9910" y="1720324"/>
                    <a:pt x="0" y="1710414"/>
                    <a:pt x="0" y="1698190"/>
                  </a:cubicBezTo>
                  <a:lnTo>
                    <a:pt x="0" y="22135"/>
                  </a:lnTo>
                  <a:cubicBezTo>
                    <a:pt x="0" y="9910"/>
                    <a:pt x="9910" y="0"/>
                    <a:pt x="22135" y="0"/>
                  </a:cubicBezTo>
                  <a:close/>
                </a:path>
              </a:pathLst>
            </a:custGeom>
            <a:solidFill>
              <a:srgbClr val="000000">
                <a:alpha val="0"/>
              </a:srgbClr>
            </a:solidFill>
            <a:ln w="114300" cap="rnd">
              <a:solidFill>
                <a:srgbClr val="C1FF72"/>
              </a:solidFill>
              <a:prstDash val="solid"/>
              <a:round/>
            </a:ln>
          </p:spPr>
        </p:sp>
        <p:sp>
          <p:nvSpPr>
            <p:cNvPr id="5" name="TextBox 5"/>
            <p:cNvSpPr txBox="1"/>
            <p:nvPr/>
          </p:nvSpPr>
          <p:spPr>
            <a:xfrm>
              <a:off x="0" y="-57150"/>
              <a:ext cx="3237027" cy="1777474"/>
            </a:xfrm>
            <a:prstGeom prst="rect">
              <a:avLst/>
            </a:prstGeom>
          </p:spPr>
          <p:txBody>
            <a:bodyPr lIns="254000" tIns="254000" rIns="254000" bIns="254000" rtlCol="0" anchor="ctr"/>
            <a:lstStyle/>
            <a:p>
              <a:pPr>
                <a:lnSpc>
                  <a:spcPts val="3360"/>
                </a:lnSpc>
              </a:pPr>
            </a:p>
          </p:txBody>
        </p:sp>
      </p:grpSp>
      <p:sp>
        <p:nvSpPr>
          <p:cNvPr id="7" name="TextBox 7"/>
          <p:cNvSpPr txBox="1"/>
          <p:nvPr/>
        </p:nvSpPr>
        <p:spPr>
          <a:xfrm>
            <a:off x="1240790" y="876300"/>
            <a:ext cx="15541625" cy="8532495"/>
          </a:xfrm>
          <a:prstGeom prst="rect">
            <a:avLst/>
          </a:prstGeom>
        </p:spPr>
        <p:txBody>
          <a:bodyPr lIns="0" tIns="0" rIns="0" bIns="0" rtlCol="0" anchor="t">
            <a:noAutofit/>
          </a:bodyPr>
          <a:lstStyle/>
          <a:p>
            <a:pPr algn="l">
              <a:lnSpc>
                <a:spcPts val="3920"/>
              </a:lnSpc>
            </a:pPr>
            <a:r>
              <a:rPr lang="en-US" sz="2100">
                <a:solidFill>
                  <a:srgbClr val="42FEFC"/>
                </a:solidFill>
                <a:latin typeface="Disket Mono" panose="020B0509050000020004"/>
              </a:rPr>
              <a:t>Through the analysis of various HR factors such as employee demographics, performance evaluations, satisfaction surveys, and tenure, valuable insights can be gained to understand the drivers of turnover and take proactive measures to mitigate its impact.</a:t>
            </a:r>
            <a:endParaRPr lang="en-US" sz="2100">
              <a:solidFill>
                <a:srgbClr val="42FEFC"/>
              </a:solidFill>
              <a:latin typeface="Disket Mono" panose="020B0509050000020004"/>
            </a:endParaRPr>
          </a:p>
          <a:p>
            <a:pPr algn="l">
              <a:lnSpc>
                <a:spcPts val="3920"/>
              </a:lnSpc>
            </a:pPr>
            <a:endParaRPr lang="en-US" sz="2100">
              <a:solidFill>
                <a:srgbClr val="42FEFC"/>
              </a:solidFill>
              <a:latin typeface="Disket Mono" panose="020B0509050000020004"/>
            </a:endParaRPr>
          </a:p>
          <a:p>
            <a:pPr algn="l">
              <a:lnSpc>
                <a:spcPts val="3920"/>
              </a:lnSpc>
            </a:pPr>
            <a:r>
              <a:rPr lang="en-US" sz="2100">
                <a:solidFill>
                  <a:srgbClr val="42FEFC"/>
                </a:solidFill>
                <a:latin typeface="Disket Mono" panose="020B0509050000020004"/>
              </a:rPr>
              <a:t>Key methodologies such as cross-validation and bootstrapping have been instrumental in assessing the performance and robustness of predictive models, providing researchers with a comprehensive understanding of the model's ability to generalize to new data and the variability of its predictions.</a:t>
            </a:r>
            <a:endParaRPr lang="en-US" sz="2100">
              <a:solidFill>
                <a:srgbClr val="42FEFC"/>
              </a:solidFill>
              <a:latin typeface="Disket Mono" panose="020B0509050000020004"/>
            </a:endParaRPr>
          </a:p>
          <a:p>
            <a:pPr algn="l">
              <a:lnSpc>
                <a:spcPts val="3920"/>
              </a:lnSpc>
            </a:pPr>
            <a:endParaRPr lang="en-US" sz="2100">
              <a:solidFill>
                <a:srgbClr val="42FEFC"/>
              </a:solidFill>
              <a:latin typeface="Disket Mono" panose="020B0509050000020004"/>
            </a:endParaRPr>
          </a:p>
          <a:p>
            <a:pPr algn="l">
              <a:lnSpc>
                <a:spcPts val="3920"/>
              </a:lnSpc>
            </a:pPr>
            <a:r>
              <a:rPr lang="en-US" sz="2100">
                <a:solidFill>
                  <a:srgbClr val="42FEFC"/>
                </a:solidFill>
                <a:latin typeface="Disket Mono" panose="020B0509050000020004"/>
              </a:rPr>
              <a:t>Overall, the study underscores the importance of utilizing HR data in predictive modeling to identify patterns, trends, and potential risk factors associated with employee turnover. By developing reliable predictive models, organizations can make informed decisions to enhance employee retention, improve workplace satisfaction, and ultimately contribute to a more stable and productive workforce. This study serves as a foundation for further research and practical applications in the field of HR analytics and employee turnover management.</a:t>
            </a:r>
            <a:endParaRPr lang="en-US" sz="2100">
              <a:solidFill>
                <a:srgbClr val="42FEFC"/>
              </a:solidFill>
              <a:latin typeface="Disket Mono" panose="020B05090500000200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839" t="-23698" r="-23822" b="-26324"/>
            </a:stretch>
          </a:blipFill>
        </p:spPr>
      </p:sp>
      <p:sp>
        <p:nvSpPr>
          <p:cNvPr id="3" name="TextBox 3"/>
          <p:cNvSpPr txBox="1"/>
          <p:nvPr/>
        </p:nvSpPr>
        <p:spPr>
          <a:xfrm>
            <a:off x="1028700" y="1285875"/>
            <a:ext cx="8115300" cy="2467610"/>
          </a:xfrm>
          <a:prstGeom prst="rect">
            <a:avLst/>
          </a:prstGeom>
        </p:spPr>
        <p:txBody>
          <a:bodyPr lIns="0" tIns="0" rIns="0" bIns="0" rtlCol="0" anchor="t">
            <a:noAutofit/>
          </a:bodyPr>
          <a:lstStyle/>
          <a:p>
            <a:pPr>
              <a:lnSpc>
                <a:spcPct val="100000"/>
              </a:lnSpc>
            </a:pPr>
            <a:r>
              <a:rPr lang="en-US" sz="6600">
                <a:solidFill>
                  <a:schemeClr val="accent5">
                    <a:lumMod val="60000"/>
                    <a:lumOff val="40000"/>
                  </a:schemeClr>
                </a:solidFill>
                <a:latin typeface="Disket Mono" panose="020B0509050000020004" charset="0"/>
                <a:cs typeface="Disket Mono" panose="020B0509050000020004" charset="0"/>
                <a:sym typeface="+mn-ea"/>
              </a:rPr>
              <a:t>KAL MILENGE </a:t>
            </a:r>
            <a:br>
              <a:rPr lang="en-US" sz="6600">
                <a:solidFill>
                  <a:schemeClr val="accent5">
                    <a:lumMod val="60000"/>
                    <a:lumOff val="40000"/>
                  </a:schemeClr>
                </a:solidFill>
                <a:latin typeface="Disket Mono" panose="020B0509050000020004" charset="0"/>
                <a:cs typeface="Disket Mono" panose="020B0509050000020004" charset="0"/>
                <a:sym typeface="+mn-ea"/>
              </a:rPr>
            </a:br>
            <a:r>
              <a:rPr lang="en-US" sz="6600">
                <a:solidFill>
                  <a:schemeClr val="accent5">
                    <a:lumMod val="60000"/>
                    <a:lumOff val="40000"/>
                  </a:schemeClr>
                </a:solidFill>
                <a:latin typeface="Disket Mono" panose="020B0509050000020004" charset="0"/>
                <a:cs typeface="Disket Mono" panose="020B0509050000020004" charset="0"/>
                <a:sym typeface="+mn-ea"/>
              </a:rPr>
              <a:t>THIK HAI KOI</a:t>
            </a:r>
            <a:endParaRPr lang="en-US" sz="6600">
              <a:solidFill>
                <a:schemeClr val="accent5">
                  <a:lumMod val="60000"/>
                  <a:lumOff val="40000"/>
                </a:schemeClr>
              </a:solidFill>
              <a:latin typeface="Disket Mono" panose="020B0509050000020004" charset="0"/>
              <a:cs typeface="Disket Mono" panose="020B0509050000020004" charset="0"/>
              <a:sym typeface="+mn-ea"/>
            </a:endParaRPr>
          </a:p>
        </p:txBody>
      </p:sp>
      <p:sp>
        <p:nvSpPr>
          <p:cNvPr id="4" name="TextBox 4"/>
          <p:cNvSpPr txBox="1"/>
          <p:nvPr/>
        </p:nvSpPr>
        <p:spPr>
          <a:xfrm>
            <a:off x="9144000" y="6591172"/>
            <a:ext cx="8115300" cy="3323590"/>
          </a:xfrm>
          <a:prstGeom prst="rect">
            <a:avLst/>
          </a:prstGeom>
        </p:spPr>
        <p:txBody>
          <a:bodyPr lIns="0" tIns="0" rIns="0" bIns="0" rtlCol="0" anchor="t">
            <a:spAutoFit/>
          </a:bodyPr>
          <a:lstStyle/>
          <a:p>
            <a:pPr algn="r">
              <a:lnSpc>
                <a:spcPct val="100000"/>
              </a:lnSpc>
            </a:pPr>
            <a:r>
              <a:rPr lang="en-US" sz="7200">
                <a:solidFill>
                  <a:schemeClr val="accent5">
                    <a:lumMod val="60000"/>
                    <a:lumOff val="40000"/>
                  </a:schemeClr>
                </a:solidFill>
                <a:latin typeface="Disket Mono" panose="020B0509050000020004" charset="0"/>
                <a:cs typeface="Disket Mono" panose="020B0509050000020004" charset="0"/>
                <a:sym typeface="+mn-ea"/>
              </a:rPr>
              <a:t> QUESTIONS HAI KAL PUCHNA </a:t>
            </a:r>
            <a:endParaRPr lang="en-US" sz="7200">
              <a:solidFill>
                <a:schemeClr val="accent5">
                  <a:lumMod val="60000"/>
                  <a:lumOff val="40000"/>
                </a:schemeClr>
              </a:solidFill>
              <a:latin typeface="Disket Mono" panose="020B0509050000020004" charset="0"/>
              <a:cs typeface="Disket Mono" panose="020B0509050000020004" charset="0"/>
              <a:sym typeface="+mn-ea"/>
            </a:endParaRPr>
          </a:p>
        </p:txBody>
      </p:sp>
      <p:sp>
        <p:nvSpPr>
          <p:cNvPr id="5" name="Text Box 4"/>
          <p:cNvSpPr txBox="1"/>
          <p:nvPr/>
        </p:nvSpPr>
        <p:spPr>
          <a:xfrm>
            <a:off x="7113270" y="3275965"/>
            <a:ext cx="6096000" cy="368300"/>
          </a:xfrm>
          <a:prstGeom prst="rect">
            <a:avLst/>
          </a:prstGeom>
          <a:noFill/>
        </p:spPr>
        <p:txBody>
          <a:bodyPr wrap="square" rtlCol="0">
            <a:spAutoFit/>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839" t="-23698" r="-23822" b="-26324"/>
            </a:stretch>
          </a:blipFill>
        </p:spPr>
      </p:sp>
      <p:sp>
        <p:nvSpPr>
          <p:cNvPr id="3" name="TextBox 3"/>
          <p:cNvSpPr txBox="1"/>
          <p:nvPr/>
        </p:nvSpPr>
        <p:spPr>
          <a:xfrm>
            <a:off x="1028700" y="1285875"/>
            <a:ext cx="8115300" cy="1834643"/>
          </a:xfrm>
          <a:prstGeom prst="rect">
            <a:avLst/>
          </a:prstGeom>
        </p:spPr>
        <p:txBody>
          <a:bodyPr lIns="0" tIns="0" rIns="0" bIns="0" rtlCol="0" anchor="t">
            <a:spAutoFit/>
          </a:bodyPr>
          <a:lstStyle/>
          <a:p>
            <a:pPr>
              <a:lnSpc>
                <a:spcPts val="13730"/>
              </a:lnSpc>
            </a:pPr>
            <a:r>
              <a:rPr lang="en-US" sz="13730">
                <a:solidFill>
                  <a:srgbClr val="FFF9E1"/>
                </a:solidFill>
                <a:latin typeface="Inndam" panose="00000500000000000000"/>
              </a:rPr>
              <a:t>THANK</a:t>
            </a:r>
            <a:endParaRPr lang="en-US" sz="13730">
              <a:solidFill>
                <a:srgbClr val="FFF9E1"/>
              </a:solidFill>
              <a:latin typeface="Inndam" panose="00000500000000000000"/>
            </a:endParaRPr>
          </a:p>
        </p:txBody>
      </p:sp>
      <p:sp>
        <p:nvSpPr>
          <p:cNvPr id="4" name="TextBox 4"/>
          <p:cNvSpPr txBox="1"/>
          <p:nvPr/>
        </p:nvSpPr>
        <p:spPr>
          <a:xfrm>
            <a:off x="9144000" y="7423657"/>
            <a:ext cx="8115300" cy="1834643"/>
          </a:xfrm>
          <a:prstGeom prst="rect">
            <a:avLst/>
          </a:prstGeom>
        </p:spPr>
        <p:txBody>
          <a:bodyPr lIns="0" tIns="0" rIns="0" bIns="0" rtlCol="0" anchor="t">
            <a:spAutoFit/>
          </a:bodyPr>
          <a:lstStyle/>
          <a:p>
            <a:pPr algn="r">
              <a:lnSpc>
                <a:spcPts val="13730"/>
              </a:lnSpc>
            </a:pPr>
            <a:r>
              <a:rPr lang="en-US" sz="13730">
                <a:solidFill>
                  <a:srgbClr val="FFF9E1"/>
                </a:solidFill>
                <a:latin typeface="Inndam" panose="00000500000000000000"/>
              </a:rPr>
              <a:t>YOU!</a:t>
            </a:r>
            <a:endParaRPr lang="en-US" sz="13730">
              <a:solidFill>
                <a:srgbClr val="FFF9E1"/>
              </a:solidFill>
              <a:latin typeface="Inndam" panose="000005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99035"/>
          </a:xfrm>
          <a:custGeom>
            <a:avLst/>
            <a:gdLst/>
            <a:ahLst/>
            <a:cxnLst/>
            <a:rect l="l" t="t" r="r" b="b"/>
            <a:pathLst>
              <a:path w="18288000" h="10399035">
                <a:moveTo>
                  <a:pt x="0" y="0"/>
                </a:moveTo>
                <a:lnTo>
                  <a:pt x="18288000" y="0"/>
                </a:lnTo>
                <a:lnTo>
                  <a:pt x="18288000" y="10399035"/>
                </a:lnTo>
                <a:lnTo>
                  <a:pt x="0" y="10399035"/>
                </a:lnTo>
                <a:lnTo>
                  <a:pt x="0" y="0"/>
                </a:lnTo>
                <a:close/>
              </a:path>
            </a:pathLst>
          </a:custGeom>
          <a:blipFill>
            <a:blip r:embed="rId1"/>
            <a:stretch>
              <a:fillRect t="-8584" b="-8584"/>
            </a:stretch>
          </a:blipFill>
        </p:spPr>
      </p:sp>
      <p:sp>
        <p:nvSpPr>
          <p:cNvPr id="3" name="Freeform 3"/>
          <p:cNvSpPr/>
          <p:nvPr/>
        </p:nvSpPr>
        <p:spPr>
          <a:xfrm>
            <a:off x="-2219417" y="-2726257"/>
            <a:ext cx="14546942" cy="12892227"/>
          </a:xfrm>
          <a:custGeom>
            <a:avLst/>
            <a:gdLst/>
            <a:ahLst/>
            <a:cxnLst/>
            <a:rect l="l" t="t" r="r" b="b"/>
            <a:pathLst>
              <a:path w="14546942" h="12892227">
                <a:moveTo>
                  <a:pt x="0" y="0"/>
                </a:moveTo>
                <a:lnTo>
                  <a:pt x="14546941" y="0"/>
                </a:lnTo>
                <a:lnTo>
                  <a:pt x="14546941" y="12892227"/>
                </a:lnTo>
                <a:lnTo>
                  <a:pt x="0" y="12892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6635115"/>
            <a:ext cx="18288000" cy="3651885"/>
          </a:xfrm>
          <a:custGeom>
            <a:avLst/>
            <a:gdLst/>
            <a:ahLst/>
            <a:cxnLst/>
            <a:rect l="l" t="t" r="r" b="b"/>
            <a:pathLst>
              <a:path w="18288000" h="3651885">
                <a:moveTo>
                  <a:pt x="0" y="0"/>
                </a:moveTo>
                <a:lnTo>
                  <a:pt x="18288000" y="0"/>
                </a:lnTo>
                <a:lnTo>
                  <a:pt x="18288000" y="3651885"/>
                </a:lnTo>
                <a:lnTo>
                  <a:pt x="0" y="3651885"/>
                </a:lnTo>
                <a:lnTo>
                  <a:pt x="0" y="0"/>
                </a:lnTo>
                <a:close/>
              </a:path>
            </a:pathLst>
          </a:custGeom>
          <a:blipFill>
            <a:blip r:embed="rId4"/>
            <a:stretch>
              <a:fillRect t="-6338" b="-6338"/>
            </a:stretch>
          </a:blipFill>
        </p:spPr>
      </p:sp>
      <p:sp>
        <p:nvSpPr>
          <p:cNvPr id="5" name="Freeform 5"/>
          <p:cNvSpPr/>
          <p:nvPr/>
        </p:nvSpPr>
        <p:spPr>
          <a:xfrm>
            <a:off x="14666534" y="598993"/>
            <a:ext cx="3060352" cy="2800222"/>
          </a:xfrm>
          <a:custGeom>
            <a:avLst/>
            <a:gdLst/>
            <a:ahLst/>
            <a:cxnLst/>
            <a:rect l="l" t="t" r="r" b="b"/>
            <a:pathLst>
              <a:path w="3060352" h="2800222">
                <a:moveTo>
                  <a:pt x="0" y="0"/>
                </a:moveTo>
                <a:lnTo>
                  <a:pt x="3060353" y="0"/>
                </a:lnTo>
                <a:lnTo>
                  <a:pt x="3060353" y="2800222"/>
                </a:lnTo>
                <a:lnTo>
                  <a:pt x="0" y="2800222"/>
                </a:lnTo>
                <a:lnTo>
                  <a:pt x="0" y="0"/>
                </a:lnTo>
                <a:close/>
              </a:path>
            </a:pathLst>
          </a:custGeom>
          <a:blipFill>
            <a:blip r:embed="rId5"/>
            <a:stretch>
              <a:fillRect/>
            </a:stretch>
          </a:blipFill>
        </p:spPr>
      </p:sp>
      <p:sp>
        <p:nvSpPr>
          <p:cNvPr id="6" name="Freeform 6"/>
          <p:cNvSpPr/>
          <p:nvPr/>
        </p:nvSpPr>
        <p:spPr>
          <a:xfrm>
            <a:off x="5582607" y="1638124"/>
            <a:ext cx="7122786" cy="7122786"/>
          </a:xfrm>
          <a:custGeom>
            <a:avLst/>
            <a:gdLst/>
            <a:ahLst/>
            <a:cxnLst/>
            <a:rect l="l" t="t" r="r" b="b"/>
            <a:pathLst>
              <a:path w="7122786" h="7122786">
                <a:moveTo>
                  <a:pt x="0" y="0"/>
                </a:moveTo>
                <a:lnTo>
                  <a:pt x="7122786" y="0"/>
                </a:lnTo>
                <a:lnTo>
                  <a:pt x="7122786" y="7122786"/>
                </a:lnTo>
                <a:lnTo>
                  <a:pt x="0" y="7122786"/>
                </a:lnTo>
                <a:lnTo>
                  <a:pt x="0" y="0"/>
                </a:lnTo>
                <a:close/>
              </a:path>
            </a:pathLst>
          </a:custGeom>
          <a:blipFill>
            <a:blip r:embed="rId6">
              <a:alphaModFix amt="80000"/>
              <a:extLst>
                <a:ext uri="{96DAC541-7B7A-43D3-8B79-37D633B846F1}">
                  <asvg:svgBlip xmlns:asvg="http://schemas.microsoft.com/office/drawing/2016/SVG/main" r:embed="rId7"/>
                </a:ext>
              </a:extLst>
            </a:blip>
            <a:stretch>
              <a:fillRect/>
            </a:stretch>
          </a:blipFill>
        </p:spPr>
      </p:sp>
      <p:sp>
        <p:nvSpPr>
          <p:cNvPr id="7" name="Freeform 7"/>
          <p:cNvSpPr/>
          <p:nvPr/>
        </p:nvSpPr>
        <p:spPr>
          <a:xfrm>
            <a:off x="10665568" y="3918221"/>
            <a:ext cx="10665557" cy="7359234"/>
          </a:xfrm>
          <a:custGeom>
            <a:avLst/>
            <a:gdLst/>
            <a:ahLst/>
            <a:cxnLst/>
            <a:rect l="l" t="t" r="r" b="b"/>
            <a:pathLst>
              <a:path w="10665557" h="7359234">
                <a:moveTo>
                  <a:pt x="0" y="0"/>
                </a:moveTo>
                <a:lnTo>
                  <a:pt x="10665557" y="0"/>
                </a:lnTo>
                <a:lnTo>
                  <a:pt x="10665557" y="7359234"/>
                </a:lnTo>
                <a:lnTo>
                  <a:pt x="0" y="73592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9772154" y="598993"/>
            <a:ext cx="3845468" cy="4114800"/>
          </a:xfrm>
          <a:custGeom>
            <a:avLst/>
            <a:gdLst/>
            <a:ahLst/>
            <a:cxnLst/>
            <a:rect l="l" t="t" r="r" b="b"/>
            <a:pathLst>
              <a:path w="3845468" h="4114800">
                <a:moveTo>
                  <a:pt x="0" y="0"/>
                </a:moveTo>
                <a:lnTo>
                  <a:pt x="3845467" y="0"/>
                </a:lnTo>
                <a:lnTo>
                  <a:pt x="384546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2091290" y="4410783"/>
            <a:ext cx="14105421" cy="1834643"/>
          </a:xfrm>
          <a:prstGeom prst="rect">
            <a:avLst/>
          </a:prstGeom>
        </p:spPr>
        <p:txBody>
          <a:bodyPr lIns="0" tIns="0" rIns="0" bIns="0" rtlCol="0" anchor="t">
            <a:spAutoFit/>
          </a:bodyPr>
          <a:lstStyle/>
          <a:p>
            <a:pPr algn="ctr">
              <a:lnSpc>
                <a:spcPts val="13730"/>
              </a:lnSpc>
            </a:pPr>
            <a:r>
              <a:rPr lang="en-US" sz="13730">
                <a:solidFill>
                  <a:srgbClr val="FFF9E1"/>
                </a:solidFill>
                <a:latin typeface="Inndam" panose="00000500000000000000"/>
              </a:rPr>
              <a:t>PURPOSE</a:t>
            </a:r>
            <a:endParaRPr lang="en-US" sz="13730">
              <a:solidFill>
                <a:srgbClr val="FFF9E1"/>
              </a:solidFill>
              <a:latin typeface="Inndam"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26489" t="-34889" r="-97157" b="-88260"/>
            </a:stretch>
          </a:blipFill>
        </p:spPr>
      </p:sp>
      <p:grpSp>
        <p:nvGrpSpPr>
          <p:cNvPr id="3" name="Group 3"/>
          <p:cNvGrpSpPr/>
          <p:nvPr/>
        </p:nvGrpSpPr>
        <p:grpSpPr>
          <a:xfrm rot="0">
            <a:off x="1028700" y="3369780"/>
            <a:ext cx="11416581" cy="6115542"/>
            <a:chOff x="0" y="0"/>
            <a:chExt cx="3006836" cy="1610678"/>
          </a:xfrm>
        </p:grpSpPr>
        <p:sp>
          <p:nvSpPr>
            <p:cNvPr id="4" name="Freeform 4"/>
            <p:cNvSpPr/>
            <p:nvPr/>
          </p:nvSpPr>
          <p:spPr>
            <a:xfrm>
              <a:off x="0" y="0"/>
              <a:ext cx="3006836" cy="1610678"/>
            </a:xfrm>
            <a:custGeom>
              <a:avLst/>
              <a:gdLst/>
              <a:ahLst/>
              <a:cxnLst/>
              <a:rect l="l" t="t" r="r" b="b"/>
              <a:pathLst>
                <a:path w="3006836" h="1610678">
                  <a:moveTo>
                    <a:pt x="14241" y="0"/>
                  </a:moveTo>
                  <a:lnTo>
                    <a:pt x="2992595" y="0"/>
                  </a:lnTo>
                  <a:cubicBezTo>
                    <a:pt x="3000460" y="0"/>
                    <a:pt x="3006836" y="6376"/>
                    <a:pt x="3006836" y="14241"/>
                  </a:cubicBezTo>
                  <a:lnTo>
                    <a:pt x="3006836" y="1596437"/>
                  </a:lnTo>
                  <a:cubicBezTo>
                    <a:pt x="3006836" y="1604302"/>
                    <a:pt x="3000460" y="1610678"/>
                    <a:pt x="2992595" y="1610678"/>
                  </a:cubicBezTo>
                  <a:lnTo>
                    <a:pt x="14241" y="1610678"/>
                  </a:lnTo>
                  <a:cubicBezTo>
                    <a:pt x="6376" y="1610678"/>
                    <a:pt x="0" y="1604302"/>
                    <a:pt x="0" y="1596437"/>
                  </a:cubicBezTo>
                  <a:lnTo>
                    <a:pt x="0" y="14241"/>
                  </a:lnTo>
                  <a:cubicBezTo>
                    <a:pt x="0" y="6376"/>
                    <a:pt x="6376" y="0"/>
                    <a:pt x="14241" y="0"/>
                  </a:cubicBezTo>
                  <a:close/>
                </a:path>
              </a:pathLst>
            </a:custGeom>
            <a:solidFill>
              <a:srgbClr val="100D34"/>
            </a:solidFill>
            <a:ln w="76200" cap="rnd">
              <a:solidFill>
                <a:srgbClr val="C1FF72"/>
              </a:solidFill>
              <a:prstDash val="solid"/>
              <a:round/>
            </a:ln>
          </p:spPr>
        </p:sp>
        <p:sp>
          <p:nvSpPr>
            <p:cNvPr id="5" name="TextBox 5"/>
            <p:cNvSpPr txBox="1"/>
            <p:nvPr/>
          </p:nvSpPr>
          <p:spPr>
            <a:xfrm>
              <a:off x="0" y="-57150"/>
              <a:ext cx="3006836" cy="1667828"/>
            </a:xfrm>
            <a:prstGeom prst="rect">
              <a:avLst/>
            </a:prstGeom>
          </p:spPr>
          <p:txBody>
            <a:bodyPr lIns="254000" tIns="254000" rIns="254000" bIns="254000" rtlCol="0" anchor="t"/>
            <a:lstStyle/>
            <a:p>
              <a:pPr>
                <a:lnSpc>
                  <a:spcPts val="3360"/>
                </a:lnSpc>
              </a:pPr>
            </a:p>
            <a:p>
              <a:pPr>
                <a:lnSpc>
                  <a:spcPts val="3360"/>
                </a:lnSpc>
              </a:pPr>
              <a:r>
                <a:rPr lang="en-US" sz="2400">
                  <a:solidFill>
                    <a:srgbClr val="FFFFFF"/>
                  </a:solidFill>
                  <a:latin typeface="Disket Mono" panose="020B0509050000020004"/>
                </a:rPr>
                <a:t>  </a:t>
              </a:r>
              <a:endParaRPr lang="en-US" sz="2400">
                <a:solidFill>
                  <a:srgbClr val="FFFFFF"/>
                </a:solidFill>
                <a:latin typeface="Disket Mono" panose="020B0509050000020004"/>
              </a:endParaRPr>
            </a:p>
          </p:txBody>
        </p:sp>
      </p:grpSp>
      <p:sp>
        <p:nvSpPr>
          <p:cNvPr id="6" name="TextBox 6"/>
          <p:cNvSpPr txBox="1"/>
          <p:nvPr/>
        </p:nvSpPr>
        <p:spPr>
          <a:xfrm>
            <a:off x="1028700" y="1209675"/>
            <a:ext cx="9422888" cy="1339849"/>
          </a:xfrm>
          <a:prstGeom prst="rect">
            <a:avLst/>
          </a:prstGeom>
        </p:spPr>
        <p:txBody>
          <a:bodyPr lIns="0" tIns="0" rIns="0" bIns="0" rtlCol="0" anchor="t">
            <a:spAutoFit/>
          </a:bodyPr>
          <a:lstStyle/>
          <a:p>
            <a:pPr>
              <a:lnSpc>
                <a:spcPts val="10000"/>
              </a:lnSpc>
            </a:pPr>
            <a:r>
              <a:rPr lang="en-US" sz="10000">
                <a:solidFill>
                  <a:srgbClr val="FFF9E1"/>
                </a:solidFill>
                <a:latin typeface="Inndam" panose="00000500000000000000"/>
              </a:rPr>
              <a:t>PURPOSE </a:t>
            </a:r>
            <a:endParaRPr lang="en-US" sz="10000">
              <a:solidFill>
                <a:srgbClr val="FFF9E1"/>
              </a:solidFill>
              <a:latin typeface="Inndam" panose="00000500000000000000"/>
            </a:endParaRPr>
          </a:p>
        </p:txBody>
      </p:sp>
      <p:sp>
        <p:nvSpPr>
          <p:cNvPr id="7" name="TextBox 7"/>
          <p:cNvSpPr txBox="1"/>
          <p:nvPr/>
        </p:nvSpPr>
        <p:spPr>
          <a:xfrm>
            <a:off x="1695329" y="3998676"/>
            <a:ext cx="10013613" cy="4847590"/>
          </a:xfrm>
          <a:prstGeom prst="rect">
            <a:avLst/>
          </a:prstGeom>
        </p:spPr>
        <p:txBody>
          <a:bodyPr lIns="0" tIns="0" rIns="0" bIns="0" rtlCol="0" anchor="t">
            <a:spAutoFit/>
          </a:bodyPr>
          <a:lstStyle/>
          <a:p>
            <a:pPr algn="just">
              <a:lnSpc>
                <a:spcPts val="4200"/>
              </a:lnSpc>
            </a:pPr>
            <a:r>
              <a:rPr lang="en-US" sz="2400">
                <a:solidFill>
                  <a:srgbClr val="99FFFF"/>
                </a:solidFill>
                <a:latin typeface="Disket Mono" panose="020B0509050000020004"/>
              </a:rPr>
              <a:t>The purpose of predicting company turnover using HR data is to anticipate and understand the factors that contribute to employee turnover within a company. By analyzing HR data, such as employee demographics, performance evaluations, satisfaction surveys, and other relevant factors, companies can develop predictive models to identify patterns and potential reasons for turnover.</a:t>
            </a:r>
            <a:endParaRPr lang="en-US" sz="2400">
              <a:solidFill>
                <a:srgbClr val="99FFFF"/>
              </a:solidFill>
              <a:latin typeface="Disket Mono" panose="020B05090500000200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15087" r="-1012" b="-4555"/>
            </a:stretch>
          </a:blipFill>
        </p:spPr>
      </p:sp>
      <p:sp>
        <p:nvSpPr>
          <p:cNvPr id="3" name="TextBox 3"/>
          <p:cNvSpPr txBox="1"/>
          <p:nvPr/>
        </p:nvSpPr>
        <p:spPr>
          <a:xfrm>
            <a:off x="1187731" y="5409087"/>
            <a:ext cx="15912537" cy="2558057"/>
          </a:xfrm>
          <a:prstGeom prst="rect">
            <a:avLst/>
          </a:prstGeom>
        </p:spPr>
        <p:txBody>
          <a:bodyPr lIns="0" tIns="0" rIns="0" bIns="0" rtlCol="0" anchor="t">
            <a:spAutoFit/>
          </a:bodyPr>
          <a:lstStyle/>
          <a:p>
            <a:pPr algn="ctr">
              <a:lnSpc>
                <a:spcPts val="9860"/>
              </a:lnSpc>
            </a:pPr>
            <a:r>
              <a:rPr lang="en-US" sz="9860">
                <a:solidFill>
                  <a:srgbClr val="C1FF72"/>
                </a:solidFill>
                <a:latin typeface="Inndam" panose="00000500000000000000"/>
              </a:rPr>
              <a:t>“CAUSE BABY NOW</a:t>
            </a:r>
            <a:endParaRPr lang="en-US" sz="9860">
              <a:solidFill>
                <a:srgbClr val="C1FF72"/>
              </a:solidFill>
              <a:latin typeface="Inndam" panose="00000500000000000000"/>
            </a:endParaRPr>
          </a:p>
          <a:p>
            <a:pPr algn="ctr">
              <a:lnSpc>
                <a:spcPts val="9860"/>
              </a:lnSpc>
            </a:pPr>
            <a:r>
              <a:rPr lang="en-US" sz="9860">
                <a:solidFill>
                  <a:srgbClr val="C1FF72"/>
                </a:solidFill>
                <a:latin typeface="Inndam" panose="00000500000000000000"/>
              </a:rPr>
              <a:t>WE GOT BAD BLOOD!”</a:t>
            </a:r>
            <a:endParaRPr lang="en-US" sz="9860">
              <a:solidFill>
                <a:srgbClr val="C1FF72"/>
              </a:solidFill>
              <a:latin typeface="Inndam" panose="00000500000000000000"/>
            </a:endParaRPr>
          </a:p>
        </p:txBody>
      </p:sp>
      <p:sp>
        <p:nvSpPr>
          <p:cNvPr id="4" name="TextBox 4"/>
          <p:cNvSpPr txBox="1"/>
          <p:nvPr/>
        </p:nvSpPr>
        <p:spPr>
          <a:xfrm>
            <a:off x="9359071" y="8269850"/>
            <a:ext cx="6702336" cy="790575"/>
          </a:xfrm>
          <a:prstGeom prst="rect">
            <a:avLst/>
          </a:prstGeom>
        </p:spPr>
        <p:txBody>
          <a:bodyPr lIns="0" tIns="0" rIns="0" bIns="0" rtlCol="0" anchor="t">
            <a:spAutoFit/>
          </a:bodyPr>
          <a:lstStyle/>
          <a:p>
            <a:pPr algn="r">
              <a:lnSpc>
                <a:spcPts val="6300"/>
              </a:lnSpc>
            </a:pPr>
            <a:r>
              <a:rPr lang="en-US" sz="4500">
                <a:solidFill>
                  <a:srgbClr val="42FEFC"/>
                </a:solidFill>
                <a:latin typeface="Disket Mono" panose="020B0509050000020004"/>
              </a:rPr>
              <a:t>-ANONYMOUS</a:t>
            </a:r>
            <a:endParaRPr lang="en-US" sz="4500">
              <a:solidFill>
                <a:srgbClr val="42FEFC"/>
              </a:solidFill>
              <a:latin typeface="Disket Mono" panose="020B05090500000200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99035"/>
          </a:xfrm>
          <a:custGeom>
            <a:avLst/>
            <a:gdLst/>
            <a:ahLst/>
            <a:cxnLst/>
            <a:rect l="l" t="t" r="r" b="b"/>
            <a:pathLst>
              <a:path w="18288000" h="10399035">
                <a:moveTo>
                  <a:pt x="0" y="0"/>
                </a:moveTo>
                <a:lnTo>
                  <a:pt x="18288000" y="0"/>
                </a:lnTo>
                <a:lnTo>
                  <a:pt x="18288000" y="10399035"/>
                </a:lnTo>
                <a:lnTo>
                  <a:pt x="0" y="10399035"/>
                </a:lnTo>
                <a:lnTo>
                  <a:pt x="0" y="0"/>
                </a:lnTo>
                <a:close/>
              </a:path>
            </a:pathLst>
          </a:custGeom>
          <a:blipFill>
            <a:blip r:embed="rId1"/>
            <a:stretch>
              <a:fillRect t="-8584" b="-8584"/>
            </a:stretch>
          </a:blipFill>
        </p:spPr>
      </p:sp>
      <p:sp>
        <p:nvSpPr>
          <p:cNvPr id="3" name="Freeform 3"/>
          <p:cNvSpPr/>
          <p:nvPr/>
        </p:nvSpPr>
        <p:spPr>
          <a:xfrm>
            <a:off x="-1209118" y="-7692710"/>
            <a:ext cx="14546942" cy="12892227"/>
          </a:xfrm>
          <a:custGeom>
            <a:avLst/>
            <a:gdLst/>
            <a:ahLst/>
            <a:cxnLst/>
            <a:rect l="l" t="t" r="r" b="b"/>
            <a:pathLst>
              <a:path w="14546942" h="12892227">
                <a:moveTo>
                  <a:pt x="0" y="0"/>
                </a:moveTo>
                <a:lnTo>
                  <a:pt x="14546942" y="0"/>
                </a:lnTo>
                <a:lnTo>
                  <a:pt x="14546942" y="12892227"/>
                </a:lnTo>
                <a:lnTo>
                  <a:pt x="0" y="12892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6635115"/>
            <a:ext cx="18288000" cy="3651885"/>
          </a:xfrm>
          <a:custGeom>
            <a:avLst/>
            <a:gdLst/>
            <a:ahLst/>
            <a:cxnLst/>
            <a:rect l="l" t="t" r="r" b="b"/>
            <a:pathLst>
              <a:path w="18288000" h="3651885">
                <a:moveTo>
                  <a:pt x="0" y="0"/>
                </a:moveTo>
                <a:lnTo>
                  <a:pt x="18288000" y="0"/>
                </a:lnTo>
                <a:lnTo>
                  <a:pt x="18288000" y="3651885"/>
                </a:lnTo>
                <a:lnTo>
                  <a:pt x="0" y="3651885"/>
                </a:lnTo>
                <a:lnTo>
                  <a:pt x="0" y="0"/>
                </a:lnTo>
                <a:close/>
              </a:path>
            </a:pathLst>
          </a:custGeom>
          <a:blipFill>
            <a:blip r:embed="rId4"/>
            <a:stretch>
              <a:fillRect t="-6338" b="-6338"/>
            </a:stretch>
          </a:blipFill>
        </p:spPr>
      </p:sp>
      <p:sp>
        <p:nvSpPr>
          <p:cNvPr id="5" name="Freeform 5"/>
          <p:cNvSpPr/>
          <p:nvPr/>
        </p:nvSpPr>
        <p:spPr>
          <a:xfrm>
            <a:off x="14666534" y="598993"/>
            <a:ext cx="3060352" cy="2800222"/>
          </a:xfrm>
          <a:custGeom>
            <a:avLst/>
            <a:gdLst/>
            <a:ahLst/>
            <a:cxnLst/>
            <a:rect l="l" t="t" r="r" b="b"/>
            <a:pathLst>
              <a:path w="3060352" h="2800222">
                <a:moveTo>
                  <a:pt x="0" y="0"/>
                </a:moveTo>
                <a:lnTo>
                  <a:pt x="3060353" y="0"/>
                </a:lnTo>
                <a:lnTo>
                  <a:pt x="3060353" y="2800222"/>
                </a:lnTo>
                <a:lnTo>
                  <a:pt x="0" y="2800222"/>
                </a:lnTo>
                <a:lnTo>
                  <a:pt x="0" y="0"/>
                </a:lnTo>
                <a:close/>
              </a:path>
            </a:pathLst>
          </a:custGeom>
          <a:blipFill>
            <a:blip r:embed="rId5"/>
            <a:stretch>
              <a:fillRect/>
            </a:stretch>
          </a:blipFill>
        </p:spPr>
      </p:sp>
      <p:sp>
        <p:nvSpPr>
          <p:cNvPr id="6" name="Freeform 6"/>
          <p:cNvSpPr/>
          <p:nvPr/>
        </p:nvSpPr>
        <p:spPr>
          <a:xfrm>
            <a:off x="5582607" y="1638124"/>
            <a:ext cx="7122786" cy="7122786"/>
          </a:xfrm>
          <a:custGeom>
            <a:avLst/>
            <a:gdLst/>
            <a:ahLst/>
            <a:cxnLst/>
            <a:rect l="l" t="t" r="r" b="b"/>
            <a:pathLst>
              <a:path w="7122786" h="7122786">
                <a:moveTo>
                  <a:pt x="0" y="0"/>
                </a:moveTo>
                <a:lnTo>
                  <a:pt x="7122786" y="0"/>
                </a:lnTo>
                <a:lnTo>
                  <a:pt x="7122786" y="7122786"/>
                </a:lnTo>
                <a:lnTo>
                  <a:pt x="0" y="7122786"/>
                </a:lnTo>
                <a:lnTo>
                  <a:pt x="0" y="0"/>
                </a:lnTo>
                <a:close/>
              </a:path>
            </a:pathLst>
          </a:custGeom>
          <a:blipFill>
            <a:blip r:embed="rId6">
              <a:alphaModFix amt="80000"/>
              <a:extLst>
                <a:ext uri="{96DAC541-7B7A-43D3-8B79-37D633B846F1}">
                  <asvg:svgBlip xmlns:asvg="http://schemas.microsoft.com/office/drawing/2016/SVG/main" r:embed="rId7"/>
                </a:ext>
              </a:extLst>
            </a:blip>
            <a:stretch>
              <a:fillRect/>
            </a:stretch>
          </a:blipFill>
        </p:spPr>
      </p:sp>
      <p:sp>
        <p:nvSpPr>
          <p:cNvPr id="7" name="Freeform 7"/>
          <p:cNvSpPr/>
          <p:nvPr/>
        </p:nvSpPr>
        <p:spPr>
          <a:xfrm rot="1428155">
            <a:off x="2720333" y="2426267"/>
            <a:ext cx="17492146" cy="12069581"/>
          </a:xfrm>
          <a:custGeom>
            <a:avLst/>
            <a:gdLst/>
            <a:ahLst/>
            <a:cxnLst/>
            <a:rect l="l" t="t" r="r" b="b"/>
            <a:pathLst>
              <a:path w="17492146" h="12069581">
                <a:moveTo>
                  <a:pt x="0" y="0"/>
                </a:moveTo>
                <a:lnTo>
                  <a:pt x="17492146" y="0"/>
                </a:lnTo>
                <a:lnTo>
                  <a:pt x="17492146" y="12069581"/>
                </a:lnTo>
                <a:lnTo>
                  <a:pt x="0" y="120695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9772154" y="598993"/>
            <a:ext cx="3845468" cy="4114800"/>
          </a:xfrm>
          <a:custGeom>
            <a:avLst/>
            <a:gdLst/>
            <a:ahLst/>
            <a:cxnLst/>
            <a:rect l="l" t="t" r="r" b="b"/>
            <a:pathLst>
              <a:path w="3845468" h="4114800">
                <a:moveTo>
                  <a:pt x="0" y="0"/>
                </a:moveTo>
                <a:lnTo>
                  <a:pt x="3845467" y="0"/>
                </a:lnTo>
                <a:lnTo>
                  <a:pt x="384546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2091290" y="4410783"/>
            <a:ext cx="14105421" cy="1834643"/>
          </a:xfrm>
          <a:prstGeom prst="rect">
            <a:avLst/>
          </a:prstGeom>
        </p:spPr>
        <p:txBody>
          <a:bodyPr lIns="0" tIns="0" rIns="0" bIns="0" rtlCol="0" anchor="t">
            <a:spAutoFit/>
          </a:bodyPr>
          <a:lstStyle/>
          <a:p>
            <a:pPr algn="ctr">
              <a:lnSpc>
                <a:spcPts val="13730"/>
              </a:lnSpc>
            </a:pPr>
            <a:r>
              <a:rPr lang="en-US" sz="13730">
                <a:solidFill>
                  <a:srgbClr val="FFF9E1"/>
                </a:solidFill>
                <a:latin typeface="Inndam" panose="00000500000000000000"/>
              </a:rPr>
              <a:t>HYPOTHESIS</a:t>
            </a:r>
            <a:endParaRPr lang="en-US" sz="13730">
              <a:solidFill>
                <a:srgbClr val="FFF9E1"/>
              </a:solidFill>
              <a:latin typeface="Inndam"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l="-3444" r="-3444"/>
            </a:stretch>
          </a:blipFill>
        </p:spPr>
      </p:sp>
      <p:sp>
        <p:nvSpPr>
          <p:cNvPr id="3" name="TextBox 3"/>
          <p:cNvSpPr txBox="1"/>
          <p:nvPr/>
        </p:nvSpPr>
        <p:spPr>
          <a:xfrm>
            <a:off x="1104900" y="1504950"/>
            <a:ext cx="7108957" cy="739775"/>
          </a:xfrm>
          <a:prstGeom prst="rect">
            <a:avLst/>
          </a:prstGeom>
        </p:spPr>
        <p:txBody>
          <a:bodyPr lIns="0" tIns="0" rIns="0" bIns="0" rtlCol="0" anchor="t">
            <a:spAutoFit/>
          </a:bodyPr>
          <a:lstStyle/>
          <a:p>
            <a:pPr>
              <a:lnSpc>
                <a:spcPts val="5500"/>
              </a:lnSpc>
            </a:pPr>
            <a:r>
              <a:rPr lang="en-US" sz="5500">
                <a:solidFill>
                  <a:srgbClr val="FFF9E1"/>
                </a:solidFill>
                <a:latin typeface="Inndam" panose="00000500000000000000"/>
              </a:rPr>
              <a:t>HYPOTHESIS 1</a:t>
            </a:r>
            <a:endParaRPr lang="en-US" sz="5500">
              <a:solidFill>
                <a:srgbClr val="FFF9E1"/>
              </a:solidFill>
              <a:latin typeface="Inndam" panose="00000500000000000000"/>
            </a:endParaRPr>
          </a:p>
        </p:txBody>
      </p:sp>
      <p:sp>
        <p:nvSpPr>
          <p:cNvPr id="4" name="TextBox 4"/>
          <p:cNvSpPr txBox="1"/>
          <p:nvPr/>
        </p:nvSpPr>
        <p:spPr>
          <a:xfrm>
            <a:off x="9632315" y="2341880"/>
            <a:ext cx="8270875" cy="6878955"/>
          </a:xfrm>
          <a:prstGeom prst="rect">
            <a:avLst/>
          </a:prstGeom>
        </p:spPr>
        <p:txBody>
          <a:bodyPr lIns="0" tIns="0" rIns="0" bIns="0" rtlCol="0" anchor="t">
            <a:noAutofit/>
          </a:bodyPr>
          <a:lstStyle/>
          <a:p>
            <a:pPr algn="just">
              <a:lnSpc>
                <a:spcPts val="3650"/>
              </a:lnSpc>
            </a:pPr>
            <a:r>
              <a:rPr lang="en-US" sz="2000">
                <a:solidFill>
                  <a:srgbClr val="42FEFC"/>
                </a:solidFill>
                <a:latin typeface="Disket Mono" panose="020B0509050000020004"/>
              </a:rPr>
              <a:t>the hypothesis could be that employees who receive lower performance ratings are more likely to leave the company, while those with higher ratings are more likely to stay. This hypothesis suggests that performance evaluations play a significant role in predicting turnover. Another hypothesis could be related to the impact of work-life balance on turnover, proposing that employees with better work-life balance are less likely to leave the company. These hypotheses can be further explored and tested using HR data to understand their implications for turnover prediction.</a:t>
            </a:r>
            <a:endParaRPr lang="en-US" sz="2000">
              <a:solidFill>
                <a:srgbClr val="42FEFC"/>
              </a:solidFill>
              <a:latin typeface="Disket Mono" panose="020B0509050000020004"/>
            </a:endParaRPr>
          </a:p>
          <a:p>
            <a:pPr algn="just">
              <a:lnSpc>
                <a:spcPts val="3650"/>
              </a:lnSpc>
            </a:pPr>
            <a:endParaRPr lang="en-US" sz="2000">
              <a:solidFill>
                <a:srgbClr val="42FEFC"/>
              </a:solidFill>
              <a:latin typeface="Disket Mono" panose="020B0509050000020004"/>
            </a:endParaRPr>
          </a:p>
          <a:p>
            <a:pPr algn="just">
              <a:lnSpc>
                <a:spcPts val="3650"/>
              </a:lnSpc>
            </a:pPr>
            <a:endParaRPr lang="en-US" sz="2000">
              <a:solidFill>
                <a:srgbClr val="42FEFC"/>
              </a:solidFill>
              <a:latin typeface="Disket Mono" panose="020B0509050000020004"/>
            </a:endParaRPr>
          </a:p>
        </p:txBody>
      </p:sp>
      <p:sp>
        <p:nvSpPr>
          <p:cNvPr id="5" name="TextBox 5"/>
          <p:cNvSpPr txBox="1"/>
          <p:nvPr/>
        </p:nvSpPr>
        <p:spPr>
          <a:xfrm>
            <a:off x="9997943" y="1504950"/>
            <a:ext cx="7108957" cy="739775"/>
          </a:xfrm>
          <a:prstGeom prst="rect">
            <a:avLst/>
          </a:prstGeom>
        </p:spPr>
        <p:txBody>
          <a:bodyPr lIns="0" tIns="0" rIns="0" bIns="0" rtlCol="0" anchor="t">
            <a:spAutoFit/>
          </a:bodyPr>
          <a:lstStyle/>
          <a:p>
            <a:pPr algn="r">
              <a:lnSpc>
                <a:spcPts val="5500"/>
              </a:lnSpc>
            </a:pPr>
            <a:r>
              <a:rPr lang="en-US" sz="5500">
                <a:solidFill>
                  <a:srgbClr val="FFF9E1"/>
                </a:solidFill>
                <a:latin typeface="Inndam" panose="00000500000000000000"/>
              </a:rPr>
              <a:t>HYPOTHESIS 2</a:t>
            </a:r>
            <a:endParaRPr lang="en-US" sz="5500">
              <a:solidFill>
                <a:srgbClr val="FFF9E1"/>
              </a:solidFill>
              <a:latin typeface="Inndam" panose="00000500000000000000"/>
            </a:endParaRPr>
          </a:p>
        </p:txBody>
      </p:sp>
      <p:sp>
        <p:nvSpPr>
          <p:cNvPr id="6" name="TextBox 6"/>
          <p:cNvSpPr txBox="1"/>
          <p:nvPr/>
        </p:nvSpPr>
        <p:spPr>
          <a:xfrm>
            <a:off x="904875" y="2476500"/>
            <a:ext cx="7357110" cy="7157720"/>
          </a:xfrm>
          <a:prstGeom prst="rect">
            <a:avLst/>
          </a:prstGeom>
        </p:spPr>
        <p:txBody>
          <a:bodyPr lIns="0" tIns="0" rIns="0" bIns="0" rtlCol="0" anchor="t">
            <a:noAutofit/>
          </a:bodyPr>
          <a:lstStyle/>
          <a:p>
            <a:pPr algn="just">
              <a:lnSpc>
                <a:spcPts val="3650"/>
              </a:lnSpc>
            </a:pPr>
            <a:r>
              <a:rPr lang="en-US" sz="2000">
                <a:solidFill>
                  <a:srgbClr val="42FEFC"/>
                </a:solidFill>
                <a:latin typeface="Disket Mono" panose="020B0509050000020004"/>
              </a:rPr>
              <a:t> a hypothesis could be that employee satisfaction levels, as measured through surveys or feedback, are negatively correlated with turnover rates. This would suggest that lower satisfaction levels are associated with higher turnover. Another hypothesis could be that the number of years an employee has been with the company has an inverse relationship with turnover, meaning that longer-tenured employees are less likely to leave the company. </a:t>
            </a:r>
            <a:endParaRPr lang="en-US" sz="2000">
              <a:solidFill>
                <a:srgbClr val="42FEFC"/>
              </a:solidFill>
              <a:latin typeface="Disket Mono" panose="020B05090500000200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399035"/>
          </a:xfrm>
          <a:custGeom>
            <a:avLst/>
            <a:gdLst/>
            <a:ahLst/>
            <a:cxnLst/>
            <a:rect l="l" t="t" r="r" b="b"/>
            <a:pathLst>
              <a:path w="18288000" h="10399035">
                <a:moveTo>
                  <a:pt x="0" y="0"/>
                </a:moveTo>
                <a:lnTo>
                  <a:pt x="18288000" y="0"/>
                </a:lnTo>
                <a:lnTo>
                  <a:pt x="18288000" y="10399035"/>
                </a:lnTo>
                <a:lnTo>
                  <a:pt x="0" y="10399035"/>
                </a:lnTo>
                <a:lnTo>
                  <a:pt x="0" y="0"/>
                </a:lnTo>
                <a:close/>
              </a:path>
            </a:pathLst>
          </a:custGeom>
          <a:blipFill>
            <a:blip r:embed="rId1"/>
            <a:stretch>
              <a:fillRect t="-8584" b="-8584"/>
            </a:stretch>
          </a:blipFill>
        </p:spPr>
      </p:sp>
      <p:sp>
        <p:nvSpPr>
          <p:cNvPr id="3" name="Freeform 3"/>
          <p:cNvSpPr/>
          <p:nvPr/>
        </p:nvSpPr>
        <p:spPr>
          <a:xfrm>
            <a:off x="5431922" y="-7748727"/>
            <a:ext cx="14546942" cy="12892227"/>
          </a:xfrm>
          <a:custGeom>
            <a:avLst/>
            <a:gdLst/>
            <a:ahLst/>
            <a:cxnLst/>
            <a:rect l="l" t="t" r="r" b="b"/>
            <a:pathLst>
              <a:path w="14546942" h="12892227">
                <a:moveTo>
                  <a:pt x="0" y="0"/>
                </a:moveTo>
                <a:lnTo>
                  <a:pt x="14546942" y="0"/>
                </a:lnTo>
                <a:lnTo>
                  <a:pt x="14546942" y="12892227"/>
                </a:lnTo>
                <a:lnTo>
                  <a:pt x="0" y="12892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9909909">
            <a:off x="-6077725" y="5495601"/>
            <a:ext cx="14212850" cy="9806866"/>
          </a:xfrm>
          <a:custGeom>
            <a:avLst/>
            <a:gdLst/>
            <a:ahLst/>
            <a:cxnLst/>
            <a:rect l="l" t="t" r="r" b="b"/>
            <a:pathLst>
              <a:path w="14212850" h="9806866">
                <a:moveTo>
                  <a:pt x="0" y="0"/>
                </a:moveTo>
                <a:lnTo>
                  <a:pt x="14212850" y="0"/>
                </a:lnTo>
                <a:lnTo>
                  <a:pt x="14212850" y="9806867"/>
                </a:lnTo>
                <a:lnTo>
                  <a:pt x="0" y="9806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6635115"/>
            <a:ext cx="18288000" cy="3651885"/>
          </a:xfrm>
          <a:custGeom>
            <a:avLst/>
            <a:gdLst/>
            <a:ahLst/>
            <a:cxnLst/>
            <a:rect l="l" t="t" r="r" b="b"/>
            <a:pathLst>
              <a:path w="18288000" h="3651885">
                <a:moveTo>
                  <a:pt x="0" y="0"/>
                </a:moveTo>
                <a:lnTo>
                  <a:pt x="18288000" y="0"/>
                </a:lnTo>
                <a:lnTo>
                  <a:pt x="18288000" y="3651885"/>
                </a:lnTo>
                <a:lnTo>
                  <a:pt x="0" y="3651885"/>
                </a:lnTo>
                <a:lnTo>
                  <a:pt x="0" y="0"/>
                </a:lnTo>
                <a:close/>
              </a:path>
            </a:pathLst>
          </a:custGeom>
          <a:blipFill>
            <a:blip r:embed="rId6"/>
            <a:stretch>
              <a:fillRect t="-6338" b="-6338"/>
            </a:stretch>
          </a:blipFill>
        </p:spPr>
      </p:sp>
      <p:sp>
        <p:nvSpPr>
          <p:cNvPr id="6" name="Freeform 6"/>
          <p:cNvSpPr/>
          <p:nvPr/>
        </p:nvSpPr>
        <p:spPr>
          <a:xfrm>
            <a:off x="14751398" y="6889498"/>
            <a:ext cx="3060352" cy="2800222"/>
          </a:xfrm>
          <a:custGeom>
            <a:avLst/>
            <a:gdLst/>
            <a:ahLst/>
            <a:cxnLst/>
            <a:rect l="l" t="t" r="r" b="b"/>
            <a:pathLst>
              <a:path w="3060352" h="2800222">
                <a:moveTo>
                  <a:pt x="0" y="0"/>
                </a:moveTo>
                <a:lnTo>
                  <a:pt x="3060352" y="0"/>
                </a:lnTo>
                <a:lnTo>
                  <a:pt x="3060352" y="2800222"/>
                </a:lnTo>
                <a:lnTo>
                  <a:pt x="0" y="2800222"/>
                </a:lnTo>
                <a:lnTo>
                  <a:pt x="0" y="0"/>
                </a:lnTo>
                <a:close/>
              </a:path>
            </a:pathLst>
          </a:custGeom>
          <a:blipFill>
            <a:blip r:embed="rId7"/>
            <a:stretch>
              <a:fillRect/>
            </a:stretch>
          </a:blipFill>
        </p:spPr>
      </p:sp>
      <p:sp>
        <p:nvSpPr>
          <p:cNvPr id="7" name="Freeform 7"/>
          <p:cNvSpPr/>
          <p:nvPr/>
        </p:nvSpPr>
        <p:spPr>
          <a:xfrm>
            <a:off x="5582607" y="1638124"/>
            <a:ext cx="7122786" cy="7122786"/>
          </a:xfrm>
          <a:custGeom>
            <a:avLst/>
            <a:gdLst/>
            <a:ahLst/>
            <a:cxnLst/>
            <a:rect l="l" t="t" r="r" b="b"/>
            <a:pathLst>
              <a:path w="7122786" h="7122786">
                <a:moveTo>
                  <a:pt x="0" y="0"/>
                </a:moveTo>
                <a:lnTo>
                  <a:pt x="7122786" y="0"/>
                </a:lnTo>
                <a:lnTo>
                  <a:pt x="7122786" y="7122786"/>
                </a:lnTo>
                <a:lnTo>
                  <a:pt x="0" y="7122786"/>
                </a:lnTo>
                <a:lnTo>
                  <a:pt x="0" y="0"/>
                </a:lnTo>
                <a:close/>
              </a:path>
            </a:pathLst>
          </a:custGeom>
          <a:blipFill>
            <a:blip r:embed="rId8">
              <a:alphaModFix amt="80000"/>
              <a:extLst>
                <a:ext uri="{96DAC541-7B7A-43D3-8B79-37D633B846F1}">
                  <asvg:svgBlip xmlns:asvg="http://schemas.microsoft.com/office/drawing/2016/SVG/main" r:embed="rId9"/>
                </a:ext>
              </a:extLst>
            </a:blip>
            <a:stretch>
              <a:fillRect/>
            </a:stretch>
          </a:blipFill>
        </p:spPr>
      </p:sp>
      <p:sp>
        <p:nvSpPr>
          <p:cNvPr id="8" name="Freeform 8"/>
          <p:cNvSpPr/>
          <p:nvPr/>
        </p:nvSpPr>
        <p:spPr>
          <a:xfrm>
            <a:off x="9772154" y="598993"/>
            <a:ext cx="3845468" cy="4114800"/>
          </a:xfrm>
          <a:custGeom>
            <a:avLst/>
            <a:gdLst/>
            <a:ahLst/>
            <a:cxnLst/>
            <a:rect l="l" t="t" r="r" b="b"/>
            <a:pathLst>
              <a:path w="3845468" h="4114800">
                <a:moveTo>
                  <a:pt x="0" y="0"/>
                </a:moveTo>
                <a:lnTo>
                  <a:pt x="3845467" y="0"/>
                </a:lnTo>
                <a:lnTo>
                  <a:pt x="384546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TextBox 9"/>
          <p:cNvSpPr txBox="1"/>
          <p:nvPr/>
        </p:nvSpPr>
        <p:spPr>
          <a:xfrm>
            <a:off x="2091290" y="4410783"/>
            <a:ext cx="14105421" cy="1834643"/>
          </a:xfrm>
          <a:prstGeom prst="rect">
            <a:avLst/>
          </a:prstGeom>
        </p:spPr>
        <p:txBody>
          <a:bodyPr lIns="0" tIns="0" rIns="0" bIns="0" rtlCol="0" anchor="t">
            <a:spAutoFit/>
          </a:bodyPr>
          <a:lstStyle/>
          <a:p>
            <a:pPr algn="ctr">
              <a:lnSpc>
                <a:spcPts val="13730"/>
              </a:lnSpc>
            </a:pPr>
            <a:r>
              <a:rPr lang="en-US" sz="13730">
                <a:solidFill>
                  <a:srgbClr val="FFF9E1"/>
                </a:solidFill>
                <a:latin typeface="Inndam" panose="00000500000000000000"/>
              </a:rPr>
              <a:t>OBJECTIVES</a:t>
            </a:r>
            <a:endParaRPr lang="en-US" sz="13730">
              <a:solidFill>
                <a:srgbClr val="FFF9E1"/>
              </a:solidFill>
              <a:latin typeface="Inndam"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0D34"/>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sp>
        <p:nvSpPr>
          <p:cNvPr id="3" name="TextBox 3"/>
          <p:cNvSpPr txBox="1"/>
          <p:nvPr/>
        </p:nvSpPr>
        <p:spPr>
          <a:xfrm>
            <a:off x="1046029" y="1209675"/>
            <a:ext cx="16213271" cy="1339849"/>
          </a:xfrm>
          <a:prstGeom prst="rect">
            <a:avLst/>
          </a:prstGeom>
        </p:spPr>
        <p:txBody>
          <a:bodyPr lIns="0" tIns="0" rIns="0" bIns="0" rtlCol="0" anchor="t">
            <a:spAutoFit/>
          </a:bodyPr>
          <a:lstStyle/>
          <a:p>
            <a:pPr algn="ctr">
              <a:lnSpc>
                <a:spcPts val="10000"/>
              </a:lnSpc>
            </a:pPr>
            <a:r>
              <a:rPr lang="en-US" sz="10000">
                <a:solidFill>
                  <a:srgbClr val="FFF9E1"/>
                </a:solidFill>
                <a:latin typeface="Inndam" panose="00000500000000000000"/>
              </a:rPr>
              <a:t>STUDY OBJECTIVES</a:t>
            </a:r>
            <a:endParaRPr lang="en-US" sz="10000">
              <a:solidFill>
                <a:srgbClr val="FFF9E1"/>
              </a:solidFill>
              <a:latin typeface="Inndam" panose="00000500000000000000"/>
            </a:endParaRPr>
          </a:p>
        </p:txBody>
      </p:sp>
      <p:sp>
        <p:nvSpPr>
          <p:cNvPr id="4" name="Freeform 4"/>
          <p:cNvSpPr/>
          <p:nvPr/>
        </p:nvSpPr>
        <p:spPr>
          <a:xfrm rot="5400000">
            <a:off x="-2066158" y="5908325"/>
            <a:ext cx="10228315" cy="6096000"/>
          </a:xfrm>
          <a:custGeom>
            <a:avLst/>
            <a:gdLst/>
            <a:ahLst/>
            <a:cxnLst/>
            <a:rect l="l" t="t" r="r" b="b"/>
            <a:pathLst>
              <a:path w="10228315" h="6096000">
                <a:moveTo>
                  <a:pt x="0" y="0"/>
                </a:moveTo>
                <a:lnTo>
                  <a:pt x="10228316" y="0"/>
                </a:lnTo>
                <a:lnTo>
                  <a:pt x="10228316" y="6096000"/>
                </a:lnTo>
                <a:lnTo>
                  <a:pt x="0" y="6096000"/>
                </a:lnTo>
                <a:lnTo>
                  <a:pt x="0" y="0"/>
                </a:lnTo>
                <a:close/>
              </a:path>
            </a:pathLst>
          </a:custGeom>
          <a:blipFill>
            <a:blip r:embed="rId2">
              <a:extLst>
                <a:ext uri="{96DAC541-7B7A-43D3-8B79-37D633B846F1}">
                  <asvg:svgBlip xmlns:asvg="http://schemas.microsoft.com/office/drawing/2016/SVG/main" r:embed="rId3"/>
                </a:ext>
              </a:extLst>
            </a:blip>
            <a:stretch>
              <a:fillRect t="-67787"/>
            </a:stretch>
          </a:blipFill>
        </p:spPr>
      </p:sp>
      <p:sp>
        <p:nvSpPr>
          <p:cNvPr id="5" name="Freeform 5"/>
          <p:cNvSpPr/>
          <p:nvPr/>
        </p:nvSpPr>
        <p:spPr>
          <a:xfrm rot="5400000">
            <a:off x="4029842" y="5908325"/>
            <a:ext cx="10228315" cy="6096000"/>
          </a:xfrm>
          <a:custGeom>
            <a:avLst/>
            <a:gdLst/>
            <a:ahLst/>
            <a:cxnLst/>
            <a:rect l="l" t="t" r="r" b="b"/>
            <a:pathLst>
              <a:path w="10228315" h="6096000">
                <a:moveTo>
                  <a:pt x="0" y="0"/>
                </a:moveTo>
                <a:lnTo>
                  <a:pt x="10228316" y="0"/>
                </a:lnTo>
                <a:lnTo>
                  <a:pt x="10228316" y="6096000"/>
                </a:lnTo>
                <a:lnTo>
                  <a:pt x="0" y="6096000"/>
                </a:lnTo>
                <a:lnTo>
                  <a:pt x="0" y="0"/>
                </a:lnTo>
                <a:close/>
              </a:path>
            </a:pathLst>
          </a:custGeom>
          <a:blipFill>
            <a:blip r:embed="rId4">
              <a:extLst>
                <a:ext uri="{96DAC541-7B7A-43D3-8B79-37D633B846F1}">
                  <asvg:svgBlip xmlns:asvg="http://schemas.microsoft.com/office/drawing/2016/SVG/main" r:embed="rId5"/>
                </a:ext>
              </a:extLst>
            </a:blip>
            <a:stretch>
              <a:fillRect t="-67787"/>
            </a:stretch>
          </a:blipFill>
        </p:spPr>
      </p:sp>
      <p:sp>
        <p:nvSpPr>
          <p:cNvPr id="6" name="Freeform 6"/>
          <p:cNvSpPr/>
          <p:nvPr/>
        </p:nvSpPr>
        <p:spPr>
          <a:xfrm rot="5400000">
            <a:off x="10125842" y="5908325"/>
            <a:ext cx="10228315" cy="6096000"/>
          </a:xfrm>
          <a:custGeom>
            <a:avLst/>
            <a:gdLst/>
            <a:ahLst/>
            <a:cxnLst/>
            <a:rect l="l" t="t" r="r" b="b"/>
            <a:pathLst>
              <a:path w="10228315" h="6096000">
                <a:moveTo>
                  <a:pt x="0" y="0"/>
                </a:moveTo>
                <a:lnTo>
                  <a:pt x="10228316" y="0"/>
                </a:lnTo>
                <a:lnTo>
                  <a:pt x="10228316" y="6096000"/>
                </a:lnTo>
                <a:lnTo>
                  <a:pt x="0" y="6096000"/>
                </a:lnTo>
                <a:lnTo>
                  <a:pt x="0" y="0"/>
                </a:lnTo>
                <a:close/>
              </a:path>
            </a:pathLst>
          </a:custGeom>
          <a:blipFill>
            <a:blip r:embed="rId2">
              <a:extLst>
                <a:ext uri="{96DAC541-7B7A-43D3-8B79-37D633B846F1}">
                  <asvg:svgBlip xmlns:asvg="http://schemas.microsoft.com/office/drawing/2016/SVG/main" r:embed="rId3"/>
                </a:ext>
              </a:extLst>
            </a:blip>
            <a:stretch>
              <a:fillRect t="-67787"/>
            </a:stretch>
          </a:blipFill>
        </p:spPr>
      </p:sp>
      <p:sp>
        <p:nvSpPr>
          <p:cNvPr id="7" name="TextBox 7"/>
          <p:cNvSpPr txBox="1"/>
          <p:nvPr/>
        </p:nvSpPr>
        <p:spPr>
          <a:xfrm>
            <a:off x="910957" y="6152879"/>
            <a:ext cx="4274086" cy="1981200"/>
          </a:xfrm>
          <a:prstGeom prst="rect">
            <a:avLst/>
          </a:prstGeom>
        </p:spPr>
        <p:txBody>
          <a:bodyPr lIns="0" tIns="0" rIns="0" bIns="0" rtlCol="0" anchor="t">
            <a:spAutoFit/>
          </a:bodyPr>
          <a:lstStyle/>
          <a:p>
            <a:pPr marL="342900" indent="-342900" algn="ctr">
              <a:lnSpc>
                <a:spcPts val="3090"/>
              </a:lnSpc>
              <a:buFont typeface="Wingdings" panose="05000000000000000000" charset="0"/>
              <a:buChar char="Ø"/>
            </a:pPr>
            <a:r>
              <a:rPr lang="en-US" sz="2210">
                <a:solidFill>
                  <a:srgbClr val="42FEFC"/>
                </a:solidFill>
                <a:latin typeface="Disket Mono" panose="020B0509050000020004"/>
              </a:rPr>
              <a:t>FOCUS ON SIGNIFICANT </a:t>
            </a:r>
            <a:br>
              <a:rPr lang="en-US" sz="2210">
                <a:solidFill>
                  <a:srgbClr val="42FEFC"/>
                </a:solidFill>
                <a:latin typeface="Disket Mono" panose="020B0509050000020004"/>
              </a:rPr>
            </a:br>
            <a:r>
              <a:rPr lang="en-US" sz="2210">
                <a:solidFill>
                  <a:srgbClr val="42FEFC"/>
                </a:solidFill>
                <a:latin typeface="Disket Mono" panose="020B0509050000020004"/>
              </a:rPr>
              <a:t>PROBLEMS</a:t>
            </a:r>
            <a:endParaRPr lang="en-US" sz="2210">
              <a:solidFill>
                <a:srgbClr val="42FEFC"/>
              </a:solidFill>
              <a:latin typeface="Disket Mono" panose="020B0509050000020004"/>
            </a:endParaRPr>
          </a:p>
          <a:p>
            <a:pPr marL="342900" indent="-342900" algn="ctr">
              <a:lnSpc>
                <a:spcPts val="3090"/>
              </a:lnSpc>
              <a:buFont typeface="Wingdings" panose="05000000000000000000" charset="0"/>
              <a:buChar char="Ø"/>
            </a:pPr>
            <a:r>
              <a:rPr lang="en-US" sz="2210">
                <a:solidFill>
                  <a:srgbClr val="42FEFC"/>
                </a:solidFill>
                <a:latin typeface="Disket Mono" panose="020B0509050000020004"/>
              </a:rPr>
              <a:t>HOW DATA FITS INTO</a:t>
            </a:r>
            <a:br>
              <a:rPr lang="en-US" sz="2210">
                <a:solidFill>
                  <a:srgbClr val="42FEFC"/>
                </a:solidFill>
                <a:latin typeface="Disket Mono" panose="020B0509050000020004"/>
              </a:rPr>
            </a:br>
            <a:r>
              <a:rPr lang="en-US" sz="2210">
                <a:solidFill>
                  <a:srgbClr val="42FEFC"/>
                </a:solidFill>
                <a:latin typeface="Disket Mono" panose="020B0509050000020004"/>
              </a:rPr>
              <a:t>PICTURE</a:t>
            </a:r>
            <a:endParaRPr lang="en-US" sz="2210">
              <a:solidFill>
                <a:srgbClr val="42FEFC"/>
              </a:solidFill>
              <a:latin typeface="Disket Mono" panose="020B0509050000020004"/>
            </a:endParaRPr>
          </a:p>
          <a:p>
            <a:pPr marL="342900" indent="-342900" algn="ctr">
              <a:lnSpc>
                <a:spcPts val="3090"/>
              </a:lnSpc>
              <a:buFont typeface="Wingdings" panose="05000000000000000000" charset="0"/>
              <a:buChar char="Ø"/>
            </a:pPr>
            <a:r>
              <a:rPr lang="en-US" sz="2210">
                <a:solidFill>
                  <a:srgbClr val="42FEFC"/>
                </a:solidFill>
                <a:latin typeface="Disket Mono" panose="020B0509050000020004"/>
              </a:rPr>
              <a:t>RISK MITIGATION</a:t>
            </a:r>
            <a:endParaRPr lang="en-US" sz="2210">
              <a:solidFill>
                <a:srgbClr val="42FEFC"/>
              </a:solidFill>
              <a:latin typeface="Disket Mono" panose="020B0509050000020004"/>
            </a:endParaRPr>
          </a:p>
        </p:txBody>
      </p:sp>
      <p:sp>
        <p:nvSpPr>
          <p:cNvPr id="8" name="TextBox 8"/>
          <p:cNvSpPr txBox="1"/>
          <p:nvPr/>
        </p:nvSpPr>
        <p:spPr>
          <a:xfrm>
            <a:off x="7006957" y="6152879"/>
            <a:ext cx="4274086" cy="1981200"/>
          </a:xfrm>
          <a:prstGeom prst="rect">
            <a:avLst/>
          </a:prstGeom>
        </p:spPr>
        <p:txBody>
          <a:bodyPr lIns="0" tIns="0" rIns="0" bIns="0" rtlCol="0" anchor="t">
            <a:spAutoFit/>
          </a:bodyPr>
          <a:lstStyle/>
          <a:p>
            <a:pPr marL="342900" indent="-342900" algn="ctr">
              <a:lnSpc>
                <a:spcPts val="3090"/>
              </a:lnSpc>
              <a:buFont typeface="Wingdings" panose="05000000000000000000" charset="0"/>
              <a:buChar char="Ø"/>
            </a:pPr>
            <a:r>
              <a:rPr lang="en-US" sz="2210">
                <a:solidFill>
                  <a:srgbClr val="42FEFC"/>
                </a:solidFill>
                <a:latin typeface="Disket Mono" panose="020B0509050000020004"/>
              </a:rPr>
              <a:t>COLLECTING OF DATA YEILD RESULTS</a:t>
            </a:r>
            <a:endParaRPr lang="en-US" sz="2210">
              <a:solidFill>
                <a:srgbClr val="42FEFC"/>
              </a:solidFill>
              <a:latin typeface="Disket Mono" panose="020B0509050000020004"/>
            </a:endParaRPr>
          </a:p>
          <a:p>
            <a:pPr indent="0" algn="ctr">
              <a:lnSpc>
                <a:spcPts val="3090"/>
              </a:lnSpc>
              <a:buFont typeface="Wingdings" panose="05000000000000000000" charset="0"/>
              <a:buNone/>
            </a:pPr>
            <a:endParaRPr lang="en-US" sz="2210">
              <a:solidFill>
                <a:srgbClr val="42FEFC"/>
              </a:solidFill>
              <a:latin typeface="Disket Mono" panose="020B0509050000020004"/>
            </a:endParaRPr>
          </a:p>
          <a:p>
            <a:pPr marL="342900" indent="-342900" algn="ctr">
              <a:lnSpc>
                <a:spcPts val="3090"/>
              </a:lnSpc>
              <a:buFont typeface="Wingdings" panose="05000000000000000000" charset="0"/>
              <a:buChar char="Ø"/>
            </a:pPr>
            <a:r>
              <a:rPr lang="en-US" sz="2210">
                <a:solidFill>
                  <a:srgbClr val="42FEFC"/>
                </a:solidFill>
                <a:latin typeface="Disket Mono" panose="020B0509050000020004"/>
              </a:rPr>
              <a:t>BUILDING DATA MANAGEMENT PROCESS</a:t>
            </a:r>
            <a:endParaRPr lang="en-US" sz="2210">
              <a:solidFill>
                <a:srgbClr val="42FEFC"/>
              </a:solidFill>
              <a:latin typeface="Disket Mono" panose="020B0509050000020004"/>
            </a:endParaRPr>
          </a:p>
        </p:txBody>
      </p:sp>
      <p:sp>
        <p:nvSpPr>
          <p:cNvPr id="9" name="TextBox 9"/>
          <p:cNvSpPr txBox="1"/>
          <p:nvPr/>
        </p:nvSpPr>
        <p:spPr>
          <a:xfrm>
            <a:off x="13106400" y="6152879"/>
            <a:ext cx="4274086" cy="2377440"/>
          </a:xfrm>
          <a:prstGeom prst="rect">
            <a:avLst/>
          </a:prstGeom>
        </p:spPr>
        <p:txBody>
          <a:bodyPr lIns="0" tIns="0" rIns="0" bIns="0" rtlCol="0" anchor="t">
            <a:spAutoFit/>
          </a:bodyPr>
          <a:lstStyle/>
          <a:p>
            <a:pPr marL="342900" indent="-342900" algn="ctr">
              <a:lnSpc>
                <a:spcPts val="3090"/>
              </a:lnSpc>
              <a:buFont typeface="Wingdings" panose="05000000000000000000" charset="0"/>
              <a:buChar char="Ø"/>
            </a:pPr>
            <a:r>
              <a:rPr lang="en-US" sz="2210">
                <a:solidFill>
                  <a:srgbClr val="42FEFC"/>
                </a:solidFill>
                <a:latin typeface="Disket Mono" panose="020B0509050000020004"/>
              </a:rPr>
              <a:t>BENEFITS OF MACHINE LEARNING</a:t>
            </a:r>
            <a:endParaRPr lang="en-US" sz="2210">
              <a:solidFill>
                <a:srgbClr val="42FEFC"/>
              </a:solidFill>
              <a:latin typeface="Disket Mono" panose="020B0509050000020004"/>
            </a:endParaRPr>
          </a:p>
          <a:p>
            <a:pPr marL="342900" indent="-342900" algn="ctr">
              <a:lnSpc>
                <a:spcPts val="3090"/>
              </a:lnSpc>
              <a:buFont typeface="Wingdings" panose="05000000000000000000" charset="0"/>
              <a:buChar char="Ø"/>
            </a:pPr>
            <a:r>
              <a:rPr lang="en-US" sz="2210">
                <a:solidFill>
                  <a:srgbClr val="42FEFC"/>
                </a:solidFill>
                <a:latin typeface="Disket Mono" panose="020B0509050000020004"/>
              </a:rPr>
              <a:t>DISTRUBUTING </a:t>
            </a:r>
            <a:br>
              <a:rPr lang="en-US" sz="2210">
                <a:solidFill>
                  <a:srgbClr val="42FEFC"/>
                </a:solidFill>
                <a:latin typeface="Disket Mono" panose="020B0509050000020004"/>
              </a:rPr>
            </a:br>
            <a:r>
              <a:rPr lang="en-US" sz="2210">
                <a:solidFill>
                  <a:srgbClr val="42FEFC"/>
                </a:solidFill>
                <a:latin typeface="Disket Mono" panose="020B0509050000020004"/>
              </a:rPr>
              <a:t>OBJECTIVES</a:t>
            </a:r>
            <a:endParaRPr lang="en-US" sz="2210">
              <a:solidFill>
                <a:srgbClr val="42FEFC"/>
              </a:solidFill>
              <a:latin typeface="Disket Mono" panose="020B0509050000020004"/>
            </a:endParaRPr>
          </a:p>
          <a:p>
            <a:pPr marL="342900" indent="-342900" algn="ctr">
              <a:lnSpc>
                <a:spcPts val="3090"/>
              </a:lnSpc>
              <a:buFont typeface="Wingdings" panose="05000000000000000000" charset="0"/>
              <a:buChar char="Ø"/>
            </a:pPr>
            <a:r>
              <a:rPr lang="en-US" sz="2210">
                <a:solidFill>
                  <a:srgbClr val="42FEFC"/>
                </a:solidFill>
                <a:latin typeface="Disket Mono" panose="020B0509050000020004"/>
              </a:rPr>
              <a:t>MAKING DECESIONS </a:t>
            </a:r>
            <a:br>
              <a:rPr lang="en-US" sz="2210">
                <a:solidFill>
                  <a:srgbClr val="42FEFC"/>
                </a:solidFill>
                <a:latin typeface="Disket Mono" panose="020B0509050000020004"/>
              </a:rPr>
            </a:br>
            <a:r>
              <a:rPr lang="en-US" sz="2210">
                <a:solidFill>
                  <a:srgbClr val="42FEFC"/>
                </a:solidFill>
                <a:latin typeface="Disket Mono" panose="020B0509050000020004"/>
              </a:rPr>
              <a:t>WITH ML INSIGHTS</a:t>
            </a:r>
            <a:endParaRPr lang="en-US" sz="2210">
              <a:solidFill>
                <a:srgbClr val="42FEFC"/>
              </a:solidFill>
              <a:latin typeface="Disket Mono" panose="020B0509050000020004"/>
            </a:endParaRPr>
          </a:p>
        </p:txBody>
      </p:sp>
      <p:sp>
        <p:nvSpPr>
          <p:cNvPr id="10" name="TextBox 10"/>
          <p:cNvSpPr txBox="1"/>
          <p:nvPr/>
        </p:nvSpPr>
        <p:spPr>
          <a:xfrm>
            <a:off x="1046029" y="4747751"/>
            <a:ext cx="4003943" cy="640715"/>
          </a:xfrm>
          <a:prstGeom prst="rect">
            <a:avLst/>
          </a:prstGeom>
        </p:spPr>
        <p:txBody>
          <a:bodyPr lIns="0" tIns="0" rIns="0" bIns="0" rtlCol="0" anchor="t">
            <a:spAutoFit/>
          </a:bodyPr>
          <a:lstStyle/>
          <a:p>
            <a:pPr algn="ctr">
              <a:lnSpc>
                <a:spcPts val="5000"/>
              </a:lnSpc>
            </a:pPr>
            <a:r>
              <a:rPr lang="en-US" sz="3600">
                <a:solidFill>
                  <a:srgbClr val="FFF9E1"/>
                </a:solidFill>
                <a:latin typeface="Inndam" panose="00000500000000000000"/>
              </a:rPr>
              <a:t>EDUCATION</a:t>
            </a:r>
            <a:endParaRPr lang="en-US" sz="3600">
              <a:solidFill>
                <a:srgbClr val="FFF9E1"/>
              </a:solidFill>
              <a:latin typeface="Inndam" panose="00000500000000000000"/>
            </a:endParaRPr>
          </a:p>
        </p:txBody>
      </p:sp>
      <p:sp>
        <p:nvSpPr>
          <p:cNvPr id="11" name="TextBox 11"/>
          <p:cNvSpPr txBox="1"/>
          <p:nvPr/>
        </p:nvSpPr>
        <p:spPr>
          <a:xfrm>
            <a:off x="6492875" y="4747895"/>
            <a:ext cx="5193030" cy="944880"/>
          </a:xfrm>
          <a:prstGeom prst="rect">
            <a:avLst/>
          </a:prstGeom>
        </p:spPr>
        <p:txBody>
          <a:bodyPr lIns="0" tIns="0" rIns="0" bIns="0" rtlCol="0" anchor="t">
            <a:noAutofit/>
          </a:bodyPr>
          <a:lstStyle/>
          <a:p>
            <a:pPr algn="ctr">
              <a:lnSpc>
                <a:spcPts val="5000"/>
              </a:lnSpc>
            </a:pPr>
            <a:r>
              <a:rPr lang="en-US" sz="3600">
                <a:solidFill>
                  <a:srgbClr val="FFF9E1"/>
                </a:solidFill>
                <a:latin typeface="Inndam" panose="00000500000000000000"/>
              </a:rPr>
              <a:t>DATAMANEGEMENT</a:t>
            </a:r>
            <a:endParaRPr lang="en-US" sz="3600">
              <a:solidFill>
                <a:srgbClr val="FFF9E1"/>
              </a:solidFill>
              <a:latin typeface="Inndam" panose="00000500000000000000"/>
            </a:endParaRPr>
          </a:p>
        </p:txBody>
      </p:sp>
      <p:sp>
        <p:nvSpPr>
          <p:cNvPr id="12" name="TextBox 12"/>
          <p:cNvSpPr txBox="1"/>
          <p:nvPr/>
        </p:nvSpPr>
        <p:spPr>
          <a:xfrm>
            <a:off x="13053060" y="4824095"/>
            <a:ext cx="4340860" cy="640715"/>
          </a:xfrm>
          <a:prstGeom prst="rect">
            <a:avLst/>
          </a:prstGeom>
        </p:spPr>
        <p:txBody>
          <a:bodyPr wrap="square" lIns="0" tIns="0" rIns="0" bIns="0" rtlCol="0" anchor="t">
            <a:spAutoFit/>
          </a:bodyPr>
          <a:lstStyle/>
          <a:p>
            <a:pPr algn="ctr">
              <a:lnSpc>
                <a:spcPts val="5000"/>
              </a:lnSpc>
            </a:pPr>
            <a:r>
              <a:rPr lang="en-US" sz="3600">
                <a:solidFill>
                  <a:srgbClr val="FFF9E1"/>
                </a:solidFill>
                <a:latin typeface="Inndam" panose="00000500000000000000"/>
              </a:rPr>
              <a:t>DATA SCIENCE</a:t>
            </a:r>
            <a:endParaRPr lang="en-US" sz="3600">
              <a:solidFill>
                <a:srgbClr val="FFF9E1"/>
              </a:solidFill>
              <a:latin typeface="Inndam"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6258</Words>
  <Application>WPS Presentation</Application>
  <PresentationFormat>On-screen Show (4:3)</PresentationFormat>
  <Paragraphs>171</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SimSun</vt:lpstr>
      <vt:lpstr>Wingdings</vt:lpstr>
      <vt:lpstr>Inndam</vt:lpstr>
      <vt:lpstr>Segoe Print</vt:lpstr>
      <vt:lpstr>Disket Mono</vt:lpstr>
      <vt:lpstr>Wingdings</vt:lpstr>
      <vt:lpstr>Microsoft YaHei</vt:lpstr>
      <vt:lpstr>Arial Unicode MS</vt:lpstr>
      <vt:lpstr>Calibri</vt:lpstr>
      <vt:lpstr>Disket Mono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Futuristic Neon Dystopian Film Research Paper</dc:title>
  <dc:creator/>
  <cp:lastModifiedBy>HP</cp:lastModifiedBy>
  <cp:revision>4</cp:revision>
  <dcterms:created xsi:type="dcterms:W3CDTF">2006-08-16T00:00:00Z</dcterms:created>
  <dcterms:modified xsi:type="dcterms:W3CDTF">2024-04-23T09:13:22Z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37A24942FBE5408CAA687BEAD2A3F222_13</vt:lpwstr>
  </property>
  <property fmtid="{D5CDD505-2E9C-101B-9397-08002B2CF9AE}" pid="3" name="KSOProductBuildVer">
    <vt:lpwstr>1033-12.2.0.13472</vt:lpwstr>
  </property>
</Properties>
</file>